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oboto Mon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Mono-bold.fntdata"/><Relationship Id="rId10" Type="http://schemas.openxmlformats.org/officeDocument/2006/relationships/slide" Target="slides/slide5.xml"/><Relationship Id="rId32" Type="http://schemas.openxmlformats.org/officeDocument/2006/relationships/font" Target="fonts/RobotoMono-regular.fntdata"/><Relationship Id="rId13" Type="http://schemas.openxmlformats.org/officeDocument/2006/relationships/slide" Target="slides/slide8.xml"/><Relationship Id="rId35" Type="http://schemas.openxmlformats.org/officeDocument/2006/relationships/font" Target="fonts/RobotoMono-boldItalic.fntdata"/><Relationship Id="rId12" Type="http://schemas.openxmlformats.org/officeDocument/2006/relationships/slide" Target="slides/slide7.xml"/><Relationship Id="rId34" Type="http://schemas.openxmlformats.org/officeDocument/2006/relationships/font" Target="fonts/RobotoMon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efa15e5124_1_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g2efa15e5124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79eacccd30_1_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g279eacccd30_1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79eacccd30_1_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g279eacccd30_1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f003727809_2_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g2f003727809_2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efa15e5124_1_5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g2efa15e5124_1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efff053b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efff053b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efff053b0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efff053b0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efff053b04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efff053b04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efff053b04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efff053b04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efb8bb3264_0_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g2efb8bb3264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79e69865d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79e69865d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efa15e5124_1_1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g2efa15e5124_1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79eacccd30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79eacccd30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efb8bb3264_0_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b="1" lang="zh-CN" sz="500">
                <a:solidFill>
                  <a:srgbClr val="188038"/>
                </a:solidFill>
                <a:latin typeface="Roboto Mono"/>
                <a:ea typeface="Roboto Mono"/>
                <a:cs typeface="Roboto Mono"/>
                <a:sym typeface="Roboto Mono"/>
              </a:rPr>
              <a:t>ShiftScaleRotate: </a:t>
            </a:r>
            <a:r>
              <a:rPr lang="zh-CN" sz="1200">
                <a:solidFill>
                  <a:schemeClr val="dk1"/>
                </a:solidFill>
                <a:highlight>
                  <a:srgbClr val="FFFFFF"/>
                </a:highlight>
              </a:rPr>
              <a:t>Randomly apply affine transforms: translate, scale and rotate the input.</a:t>
            </a:r>
            <a:endParaRPr sz="1200">
              <a:solidFill>
                <a:schemeClr val="dk1"/>
              </a:solidFill>
              <a:highlight>
                <a:srgbClr val="FFFFFF"/>
              </a:highlight>
            </a:endParaRPr>
          </a:p>
          <a:p>
            <a:pPr indent="0" lvl="0" marL="0" rtl="0" algn="l">
              <a:lnSpc>
                <a:spcPct val="135714"/>
              </a:lnSpc>
              <a:spcBef>
                <a:spcPts val="1000"/>
              </a:spcBef>
              <a:spcAft>
                <a:spcPts val="0"/>
              </a:spcAft>
              <a:buNone/>
            </a:pPr>
            <a:r>
              <a:rPr lang="zh-CN" sz="1050">
                <a:solidFill>
                  <a:schemeClr val="dk1"/>
                </a:solidFill>
                <a:highlight>
                  <a:srgbClr val="F7F7F7"/>
                </a:highlight>
                <a:latin typeface="Courier New"/>
                <a:ea typeface="Courier New"/>
                <a:cs typeface="Courier New"/>
                <a:sym typeface="Courier New"/>
              </a:rPr>
              <a:t>RGBShift</a:t>
            </a:r>
            <a:endParaRPr sz="10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zh-CN" sz="1050">
                <a:solidFill>
                  <a:schemeClr val="dk1"/>
                </a:solidFill>
                <a:highlight>
                  <a:srgbClr val="F7F7F7"/>
                </a:highlight>
                <a:latin typeface="Courier New"/>
                <a:ea typeface="Courier New"/>
                <a:cs typeface="Courier New"/>
                <a:sym typeface="Courier New"/>
              </a:rPr>
              <a:t>RandomBrightnessContrast</a:t>
            </a:r>
            <a:endParaRPr sz="1050">
              <a:solidFill>
                <a:schemeClr val="dk1"/>
              </a:solidFill>
              <a:highlight>
                <a:srgbClr val="F7F7F7"/>
              </a:highlight>
              <a:latin typeface="Courier New"/>
              <a:ea typeface="Courier New"/>
              <a:cs typeface="Courier New"/>
              <a:sym typeface="Courier New"/>
            </a:endParaRPr>
          </a:p>
          <a:p>
            <a:pPr indent="0" lvl="0" marL="0" rtl="0" algn="l">
              <a:lnSpc>
                <a:spcPct val="115000"/>
              </a:lnSpc>
              <a:spcBef>
                <a:spcPts val="1000"/>
              </a:spcBef>
              <a:spcAft>
                <a:spcPts val="1000"/>
              </a:spcAft>
              <a:buNone/>
            </a:pPr>
            <a:r>
              <a:t/>
            </a:r>
            <a:endParaRPr sz="1200">
              <a:solidFill>
                <a:schemeClr val="dk1"/>
              </a:solidFill>
              <a:highlight>
                <a:srgbClr val="FFFFFF"/>
              </a:highlight>
            </a:endParaRPr>
          </a:p>
        </p:txBody>
      </p:sp>
      <p:sp>
        <p:nvSpPr>
          <p:cNvPr id="263" name="Google Shape;263;g2efb8bb3264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efa15e5124_1_6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g2efa15e5124_1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79e69865d8_0_4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279e69865d8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79eacccd30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79eacccd30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79e795c659_0_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279e795c659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efa15e5124_1_8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g2efa15e5124_1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efa15e5124_1_2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g2efa15e5124_1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efa15e5124_1_3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g2efa15e5124_1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efa15e5124_0_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g2efa15e512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efa15e5124_1_5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g2efa15e5124_1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efb8bb3264_0_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g2efb8bb3264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efb8bb3264_0_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g2efb8bb3264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79eacccd30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g279eacccd30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spTree>
      <p:nvGrpSpPr>
        <p:cNvPr id="50" name="Shape 50"/>
        <p:cNvGrpSpPr/>
        <p:nvPr/>
      </p:nvGrpSpPr>
      <p:grpSpPr>
        <a:xfrm>
          <a:off x="0" y="0"/>
          <a:ext cx="0" cy="0"/>
          <a:chOff x="0" y="0"/>
          <a:chExt cx="0" cy="0"/>
        </a:xfrm>
      </p:grpSpPr>
      <p:sp>
        <p:nvSpPr>
          <p:cNvPr id="51" name="Google Shape;51;p13"/>
          <p:cNvSpPr/>
          <p:nvPr/>
        </p:nvSpPr>
        <p:spPr>
          <a:xfrm>
            <a:off x="1" y="1"/>
            <a:ext cx="4157663" cy="5143500"/>
          </a:xfrm>
          <a:prstGeom prst="rect">
            <a:avLst/>
          </a:prstGeom>
          <a:solidFill>
            <a:srgbClr val="FFDC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52" name="Google Shape;52;p13"/>
          <p:cNvPicPr preferRelativeResize="0"/>
          <p:nvPr/>
        </p:nvPicPr>
        <p:blipFill rotWithShape="1">
          <a:blip r:embed="rId2">
            <a:alphaModFix/>
          </a:blip>
          <a:srcRect b="0" l="0" r="0" t="0"/>
          <a:stretch/>
        </p:blipFill>
        <p:spPr>
          <a:xfrm rot="2999759">
            <a:off x="969051" y="-459458"/>
            <a:ext cx="3851281" cy="5251748"/>
          </a:xfrm>
          <a:prstGeom prst="rect">
            <a:avLst/>
          </a:prstGeom>
          <a:noFill/>
          <a:ln>
            <a:noFill/>
          </a:ln>
        </p:spPr>
      </p:pic>
      <p:pic>
        <p:nvPicPr>
          <p:cNvPr id="53" name="Google Shape;53;p13"/>
          <p:cNvPicPr preferRelativeResize="0"/>
          <p:nvPr/>
        </p:nvPicPr>
        <p:blipFill rotWithShape="1">
          <a:blip r:embed="rId3">
            <a:alphaModFix/>
          </a:blip>
          <a:srcRect b="0" l="0" r="0" t="0"/>
          <a:stretch/>
        </p:blipFill>
        <p:spPr>
          <a:xfrm>
            <a:off x="311291" y="3594582"/>
            <a:ext cx="1320429" cy="138168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54" name="Shape 54"/>
        <p:cNvGrpSpPr/>
        <p:nvPr/>
      </p:nvGrpSpPr>
      <p:grpSpPr>
        <a:xfrm>
          <a:off x="0" y="0"/>
          <a:ext cx="0" cy="0"/>
          <a:chOff x="0" y="0"/>
          <a:chExt cx="0" cy="0"/>
        </a:xfrm>
      </p:grpSpPr>
      <p:sp>
        <p:nvSpPr>
          <p:cNvPr id="55" name="Google Shape;55;p14"/>
          <p:cNvSpPr/>
          <p:nvPr/>
        </p:nvSpPr>
        <p:spPr>
          <a:xfrm rot="5400000">
            <a:off x="4279718" y="279219"/>
            <a:ext cx="584564" cy="9144000"/>
          </a:xfrm>
          <a:prstGeom prst="rect">
            <a:avLst/>
          </a:prstGeom>
          <a:solidFill>
            <a:srgbClr val="FFDC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100" u="none" cap="none" strike="noStrike">
              <a:solidFill>
                <a:schemeClr val="lt1"/>
              </a:solidFill>
              <a:latin typeface="Calibri"/>
              <a:ea typeface="Calibri"/>
              <a:cs typeface="Calibri"/>
              <a:sym typeface="Calibri"/>
            </a:endParaRPr>
          </a:p>
        </p:txBody>
      </p:sp>
      <p:pic>
        <p:nvPicPr>
          <p:cNvPr descr="A picture containing food&#10;&#10;Description automatically generated" id="56" name="Google Shape;56;p14"/>
          <p:cNvPicPr preferRelativeResize="0"/>
          <p:nvPr/>
        </p:nvPicPr>
        <p:blipFill rotWithShape="1">
          <a:blip r:embed="rId2">
            <a:alphaModFix/>
          </a:blip>
          <a:srcRect b="0" l="0" r="0" t="0"/>
          <a:stretch/>
        </p:blipFill>
        <p:spPr>
          <a:xfrm>
            <a:off x="8630887" y="4604660"/>
            <a:ext cx="448703" cy="525780"/>
          </a:xfrm>
          <a:prstGeom prst="rect">
            <a:avLst/>
          </a:prstGeom>
          <a:noFill/>
          <a:ln>
            <a:noFill/>
          </a:ln>
        </p:spPr>
      </p:pic>
      <p:sp>
        <p:nvSpPr>
          <p:cNvPr id="57" name="Google Shape;57;p1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3300"/>
              <a:buFont typeface="Arial"/>
              <a:buNone/>
              <a:defRPr sz="1100">
                <a:latin typeface="Arial"/>
                <a:ea typeface="Arial"/>
                <a:cs typeface="Arial"/>
                <a:sym typeface="Aria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8" name="Google Shape;58;p14"/>
          <p:cNvSpPr txBox="1"/>
          <p:nvPr>
            <p:ph idx="1" type="body"/>
          </p:nvPr>
        </p:nvSpPr>
        <p:spPr>
          <a:xfrm>
            <a:off x="628650" y="1369219"/>
            <a:ext cx="7886700" cy="3066118"/>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Clr>
                <a:schemeClr val="dk1"/>
              </a:buClr>
              <a:buSzPts val="2100"/>
              <a:buChar char="●"/>
              <a:defRPr sz="1100">
                <a:latin typeface="Arial"/>
                <a:ea typeface="Arial"/>
                <a:cs typeface="Arial"/>
                <a:sym typeface="Arial"/>
              </a:defRPr>
            </a:lvl1pPr>
            <a:lvl2pPr indent="-342900" lvl="1" marL="914400" algn="l">
              <a:lnSpc>
                <a:spcPct val="90000"/>
              </a:lnSpc>
              <a:spcBef>
                <a:spcPts val="1200"/>
              </a:spcBef>
              <a:spcAft>
                <a:spcPts val="0"/>
              </a:spcAft>
              <a:buClr>
                <a:schemeClr val="dk1"/>
              </a:buClr>
              <a:buSzPts val="1800"/>
              <a:buChar char="○"/>
              <a:defRPr sz="1100">
                <a:latin typeface="Arial"/>
                <a:ea typeface="Arial"/>
                <a:cs typeface="Arial"/>
                <a:sym typeface="Arial"/>
              </a:defRPr>
            </a:lvl2pPr>
            <a:lvl3pPr indent="-323850" lvl="2" marL="1371600" algn="l">
              <a:lnSpc>
                <a:spcPct val="90000"/>
              </a:lnSpc>
              <a:spcBef>
                <a:spcPts val="1200"/>
              </a:spcBef>
              <a:spcAft>
                <a:spcPts val="0"/>
              </a:spcAft>
              <a:buClr>
                <a:schemeClr val="dk1"/>
              </a:buClr>
              <a:buSzPts val="1500"/>
              <a:buChar char="■"/>
              <a:defRPr sz="1100">
                <a:latin typeface="Arial"/>
                <a:ea typeface="Arial"/>
                <a:cs typeface="Arial"/>
                <a:sym typeface="Arial"/>
              </a:defRPr>
            </a:lvl3pPr>
            <a:lvl4pPr indent="-317500" lvl="3" marL="1828800" algn="l">
              <a:lnSpc>
                <a:spcPct val="90000"/>
              </a:lnSpc>
              <a:spcBef>
                <a:spcPts val="1200"/>
              </a:spcBef>
              <a:spcAft>
                <a:spcPts val="0"/>
              </a:spcAft>
              <a:buClr>
                <a:schemeClr val="dk1"/>
              </a:buClr>
              <a:buSzPts val="1400"/>
              <a:buChar char="●"/>
              <a:defRPr sz="1100">
                <a:latin typeface="Arial"/>
                <a:ea typeface="Arial"/>
                <a:cs typeface="Arial"/>
                <a:sym typeface="Arial"/>
              </a:defRPr>
            </a:lvl4pPr>
            <a:lvl5pPr indent="-317500" lvl="4" marL="2286000" algn="l">
              <a:lnSpc>
                <a:spcPct val="90000"/>
              </a:lnSpc>
              <a:spcBef>
                <a:spcPts val="1200"/>
              </a:spcBef>
              <a:spcAft>
                <a:spcPts val="0"/>
              </a:spcAft>
              <a:buClr>
                <a:schemeClr val="dk1"/>
              </a:buClr>
              <a:buSzPts val="1400"/>
              <a:buChar char="○"/>
              <a:defRPr sz="1100">
                <a:latin typeface="Arial"/>
                <a:ea typeface="Arial"/>
                <a:cs typeface="Arial"/>
                <a:sym typeface="Arial"/>
              </a:defRPr>
            </a:lvl5pPr>
            <a:lvl6pPr indent="-317500" lvl="5" marL="2743200" algn="l">
              <a:lnSpc>
                <a:spcPct val="90000"/>
              </a:lnSpc>
              <a:spcBef>
                <a:spcPts val="1200"/>
              </a:spcBef>
              <a:spcAft>
                <a:spcPts val="0"/>
              </a:spcAft>
              <a:buClr>
                <a:schemeClr val="dk1"/>
              </a:buClr>
              <a:buSzPts val="1400"/>
              <a:buChar char="■"/>
              <a:defRPr sz="1100"/>
            </a:lvl6pPr>
            <a:lvl7pPr indent="-317500" lvl="6" marL="3200400" algn="l">
              <a:lnSpc>
                <a:spcPct val="90000"/>
              </a:lnSpc>
              <a:spcBef>
                <a:spcPts val="1200"/>
              </a:spcBef>
              <a:spcAft>
                <a:spcPts val="0"/>
              </a:spcAft>
              <a:buClr>
                <a:schemeClr val="dk1"/>
              </a:buClr>
              <a:buSzPts val="1400"/>
              <a:buChar char="●"/>
              <a:defRPr sz="1100"/>
            </a:lvl7pPr>
            <a:lvl8pPr indent="-317500" lvl="7" marL="3657600" algn="l">
              <a:lnSpc>
                <a:spcPct val="90000"/>
              </a:lnSpc>
              <a:spcBef>
                <a:spcPts val="1200"/>
              </a:spcBef>
              <a:spcAft>
                <a:spcPts val="0"/>
              </a:spcAft>
              <a:buClr>
                <a:schemeClr val="dk1"/>
              </a:buClr>
              <a:buSzPts val="1400"/>
              <a:buChar char="○"/>
              <a:defRPr sz="1100"/>
            </a:lvl8pPr>
            <a:lvl9pPr indent="-317500" lvl="8" marL="4114800" algn="l">
              <a:lnSpc>
                <a:spcPct val="90000"/>
              </a:lnSpc>
              <a:spcBef>
                <a:spcPts val="1200"/>
              </a:spcBef>
              <a:spcAft>
                <a:spcPts val="1200"/>
              </a:spcAft>
              <a:buClr>
                <a:schemeClr val="dk1"/>
              </a:buClr>
              <a:buSzPts val="1400"/>
              <a:buChar char="■"/>
              <a:defRPr sz="1100"/>
            </a:lvl9pPr>
          </a:lstStyle>
          <a:p/>
        </p:txBody>
      </p:sp>
      <p:sp>
        <p:nvSpPr>
          <p:cNvPr id="59" name="Google Shape;59;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 name="Google Shape;60;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1" name="Google Shape;61;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sz="1100"/>
            </a:lvl1pPr>
            <a:lvl2pPr indent="0" lvl="1" marL="0" algn="r">
              <a:spcBef>
                <a:spcPts val="0"/>
              </a:spcBef>
              <a:buNone/>
              <a:defRPr sz="1100"/>
            </a:lvl2pPr>
            <a:lvl3pPr indent="0" lvl="2" marL="0" algn="r">
              <a:spcBef>
                <a:spcPts val="0"/>
              </a:spcBef>
              <a:buNone/>
              <a:defRPr sz="1100"/>
            </a:lvl3pPr>
            <a:lvl4pPr indent="0" lvl="3" marL="0" algn="r">
              <a:spcBef>
                <a:spcPts val="0"/>
              </a:spcBef>
              <a:buNone/>
              <a:defRPr sz="1100"/>
            </a:lvl4pPr>
            <a:lvl5pPr indent="0" lvl="4" marL="0" algn="r">
              <a:spcBef>
                <a:spcPts val="0"/>
              </a:spcBef>
              <a:buNone/>
              <a:defRPr sz="1100"/>
            </a:lvl5pPr>
            <a:lvl6pPr indent="0" lvl="5" marL="0" algn="r">
              <a:spcBef>
                <a:spcPts val="0"/>
              </a:spcBef>
              <a:buNone/>
              <a:defRPr sz="1100"/>
            </a:lvl6pPr>
            <a:lvl7pPr indent="0" lvl="6" marL="0" algn="r">
              <a:spcBef>
                <a:spcPts val="0"/>
              </a:spcBef>
              <a:buNone/>
              <a:defRPr sz="1100"/>
            </a:lvl7pPr>
            <a:lvl8pPr indent="0" lvl="7" marL="0" algn="r">
              <a:spcBef>
                <a:spcPts val="0"/>
              </a:spcBef>
              <a:buNone/>
              <a:defRPr sz="1100"/>
            </a:lvl8pPr>
            <a:lvl9pPr indent="0" lvl="8" marL="0" algn="r">
              <a:spcBef>
                <a:spcPts val="0"/>
              </a:spcBef>
              <a:buNone/>
              <a:defRPr sz="1100"/>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28.png"/><Relationship Id="rId5" Type="http://schemas.openxmlformats.org/officeDocument/2006/relationships/image" Target="../media/image22.png"/><Relationship Id="rId6" Type="http://schemas.openxmlformats.org/officeDocument/2006/relationships/image" Target="../media/image17.png"/><Relationship Id="rId7" Type="http://schemas.openxmlformats.org/officeDocument/2006/relationships/image" Target="../media/image26.png"/><Relationship Id="rId8"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35.png"/><Relationship Id="rId5" Type="http://schemas.openxmlformats.org/officeDocument/2006/relationships/image" Target="../media/image24.png"/><Relationship Id="rId6" Type="http://schemas.openxmlformats.org/officeDocument/2006/relationships/image" Target="../media/image20.png"/><Relationship Id="rId7"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42.png"/><Relationship Id="rId4" Type="http://schemas.openxmlformats.org/officeDocument/2006/relationships/hyperlink" Target="https://www.researchgate.net/figure/Transfer-Learning-architecture_fig3_346126068"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hyperlink" Target="https://www.frontiersin.org/journals/microbiology/articles/10.3389/fmicb.2022.829027/full#B3" TargetMode="External"/><Relationship Id="rId4" Type="http://schemas.openxmlformats.org/officeDocument/2006/relationships/image" Target="../media/image30.png"/><Relationship Id="rId5"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8.png"/><Relationship Id="rId4" Type="http://schemas.openxmlformats.org/officeDocument/2006/relationships/image" Target="../media/image37.png"/><Relationship Id="rId5" Type="http://schemas.openxmlformats.org/officeDocument/2006/relationships/image" Target="../media/image41.png"/><Relationship Id="rId6"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33.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27.jpg"/><Relationship Id="rId4" Type="http://schemas.openxmlformats.org/officeDocument/2006/relationships/hyperlink" Target="https://www.picpedia.org/highway-signs/q/questions.html" TargetMode="External"/><Relationship Id="rId5" Type="http://schemas.openxmlformats.org/officeDocument/2006/relationships/hyperlink" Target="https://creativecommons.org/licenses/by-sa/3.0/"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45.png"/><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nvSpPr>
        <p:spPr>
          <a:xfrm>
            <a:off x="-58773" y="1053645"/>
            <a:ext cx="4216800" cy="2839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zh-CN" sz="3600">
                <a:solidFill>
                  <a:schemeClr val="dk1"/>
                </a:solidFill>
              </a:rPr>
              <a:t>Environmental Microorganism Image Analysis Using Deep Learning</a:t>
            </a:r>
            <a:endParaRPr b="1" i="0" sz="3600" u="none" cap="none" strike="noStrike">
              <a:solidFill>
                <a:schemeClr val="dk1"/>
              </a:solidFill>
              <a:latin typeface="Calibri"/>
              <a:ea typeface="Calibri"/>
              <a:cs typeface="Calibri"/>
              <a:sym typeface="Calibri"/>
            </a:endParaRPr>
          </a:p>
        </p:txBody>
      </p:sp>
      <p:sp>
        <p:nvSpPr>
          <p:cNvPr id="67" name="Google Shape;67;p15"/>
          <p:cNvSpPr txBox="1"/>
          <p:nvPr/>
        </p:nvSpPr>
        <p:spPr>
          <a:xfrm>
            <a:off x="4299250" y="1921800"/>
            <a:ext cx="4860300" cy="26091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zh-CN" sz="3000">
                <a:solidFill>
                  <a:schemeClr val="dk1"/>
                </a:solidFill>
              </a:rPr>
              <a:t>yykkll</a:t>
            </a:r>
            <a:endParaRPr sz="1100"/>
          </a:p>
          <a:p>
            <a:pPr indent="0" lvl="0" marL="0" marR="0" rtl="0" algn="ctr">
              <a:spcBef>
                <a:spcPts val="0"/>
              </a:spcBef>
              <a:spcAft>
                <a:spcPts val="0"/>
              </a:spcAft>
              <a:buNone/>
            </a:pPr>
            <a:r>
              <a:t/>
            </a:r>
            <a:endParaRPr b="0" i="0" sz="30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lang="zh-CN" sz="2100">
                <a:solidFill>
                  <a:schemeClr val="dk1"/>
                </a:solidFill>
              </a:rPr>
              <a:t>Benjamin Wu</a:t>
            </a:r>
            <a:r>
              <a:rPr b="0" i="0" lang="zh-CN" sz="2100" u="none" cap="none" strike="noStrike">
                <a:solidFill>
                  <a:schemeClr val="dk1"/>
                </a:solidFill>
                <a:latin typeface="Arial"/>
                <a:ea typeface="Arial"/>
                <a:cs typeface="Arial"/>
                <a:sym typeface="Arial"/>
              </a:rPr>
              <a:t> 				(z</a:t>
            </a:r>
            <a:r>
              <a:rPr lang="zh-CN" sz="2100">
                <a:solidFill>
                  <a:schemeClr val="dk1"/>
                </a:solidFill>
              </a:rPr>
              <a:t>5161230</a:t>
            </a:r>
            <a:r>
              <a:rPr b="0" i="0" lang="zh-CN" sz="2100" u="none" cap="none" strike="noStrike">
                <a:solidFill>
                  <a:schemeClr val="dk1"/>
                </a:solidFill>
                <a:latin typeface="Arial"/>
                <a:ea typeface="Arial"/>
                <a:cs typeface="Arial"/>
                <a:sym typeface="Arial"/>
              </a:rPr>
              <a:t>)</a:t>
            </a:r>
            <a:endParaRPr sz="1100"/>
          </a:p>
          <a:p>
            <a:pPr indent="0" lvl="0" marL="0" marR="0" rtl="0" algn="l">
              <a:spcBef>
                <a:spcPts val="0"/>
              </a:spcBef>
              <a:spcAft>
                <a:spcPts val="0"/>
              </a:spcAft>
              <a:buNone/>
            </a:pPr>
            <a:r>
              <a:rPr lang="zh-CN" sz="2100">
                <a:solidFill>
                  <a:schemeClr val="dk1"/>
                </a:solidFill>
              </a:rPr>
              <a:t>Jiaqi Wang					</a:t>
            </a:r>
            <a:r>
              <a:rPr b="0" i="0" lang="zh-CN" sz="2100" u="none" cap="none" strike="noStrike">
                <a:solidFill>
                  <a:schemeClr val="dk1"/>
                </a:solidFill>
                <a:latin typeface="Arial"/>
                <a:ea typeface="Arial"/>
                <a:cs typeface="Arial"/>
                <a:sym typeface="Arial"/>
              </a:rPr>
              <a:t>(z</a:t>
            </a:r>
            <a:r>
              <a:rPr lang="zh-CN" sz="2100">
                <a:solidFill>
                  <a:schemeClr val="dk1"/>
                </a:solidFill>
              </a:rPr>
              <a:t>5213190</a:t>
            </a:r>
            <a:r>
              <a:rPr b="0" i="0" lang="zh-CN" sz="2100" u="none" cap="none" strike="noStrike">
                <a:solidFill>
                  <a:schemeClr val="dk1"/>
                </a:solidFill>
                <a:latin typeface="Arial"/>
                <a:ea typeface="Arial"/>
                <a:cs typeface="Arial"/>
                <a:sym typeface="Arial"/>
              </a:rPr>
              <a:t>)</a:t>
            </a:r>
            <a:endParaRPr sz="1100"/>
          </a:p>
          <a:p>
            <a:pPr indent="0" lvl="0" marL="0" marR="0" rtl="0" algn="l">
              <a:spcBef>
                <a:spcPts val="0"/>
              </a:spcBef>
              <a:spcAft>
                <a:spcPts val="0"/>
              </a:spcAft>
              <a:buNone/>
            </a:pPr>
            <a:r>
              <a:rPr lang="zh-CN" sz="2100">
                <a:solidFill>
                  <a:schemeClr val="dk1"/>
                </a:solidFill>
              </a:rPr>
              <a:t>Raymond Hua				</a:t>
            </a:r>
            <a:r>
              <a:rPr b="0" i="0" lang="zh-CN" sz="2100" u="none" cap="none" strike="noStrike">
                <a:solidFill>
                  <a:schemeClr val="dk1"/>
                </a:solidFill>
                <a:latin typeface="Arial"/>
                <a:ea typeface="Arial"/>
                <a:cs typeface="Arial"/>
                <a:sym typeface="Arial"/>
              </a:rPr>
              <a:t>(z</a:t>
            </a:r>
            <a:r>
              <a:rPr lang="zh-CN" sz="2100">
                <a:solidFill>
                  <a:schemeClr val="dk1"/>
                </a:solidFill>
              </a:rPr>
              <a:t>5214828</a:t>
            </a:r>
            <a:r>
              <a:rPr b="0" i="0" lang="zh-CN" sz="2100" u="none" cap="none" strike="noStrike">
                <a:solidFill>
                  <a:schemeClr val="dk1"/>
                </a:solidFill>
                <a:latin typeface="Arial"/>
                <a:ea typeface="Arial"/>
                <a:cs typeface="Arial"/>
                <a:sym typeface="Arial"/>
              </a:rPr>
              <a:t>)</a:t>
            </a:r>
            <a:endParaRPr sz="1100"/>
          </a:p>
          <a:p>
            <a:pPr indent="0" lvl="0" marL="0" marR="0" rtl="0" algn="l">
              <a:spcBef>
                <a:spcPts val="0"/>
              </a:spcBef>
              <a:spcAft>
                <a:spcPts val="0"/>
              </a:spcAft>
              <a:buNone/>
            </a:pPr>
            <a:r>
              <a:rPr lang="zh-CN" sz="2100">
                <a:solidFill>
                  <a:schemeClr val="dk1"/>
                </a:solidFill>
              </a:rPr>
              <a:t>Ruizhi Xu</a:t>
            </a:r>
            <a:r>
              <a:rPr b="0" i="0" lang="zh-CN" sz="2100" u="none" cap="none" strike="noStrike">
                <a:solidFill>
                  <a:schemeClr val="dk1"/>
                </a:solidFill>
                <a:latin typeface="Arial"/>
                <a:ea typeface="Arial"/>
                <a:cs typeface="Arial"/>
                <a:sym typeface="Arial"/>
              </a:rPr>
              <a:t> 					(z</a:t>
            </a:r>
            <a:r>
              <a:rPr lang="zh-CN" sz="2100">
                <a:solidFill>
                  <a:schemeClr val="dk1"/>
                </a:solidFill>
              </a:rPr>
              <a:t>5038007</a:t>
            </a:r>
            <a:r>
              <a:rPr b="0" i="0" lang="zh-CN" sz="2100" u="none" cap="none" strike="noStrike">
                <a:solidFill>
                  <a:schemeClr val="dk1"/>
                </a:solidFill>
                <a:latin typeface="Arial"/>
                <a:ea typeface="Arial"/>
                <a:cs typeface="Arial"/>
                <a:sym typeface="Arial"/>
              </a:rPr>
              <a:t>)</a:t>
            </a:r>
            <a:endParaRPr sz="1100"/>
          </a:p>
          <a:p>
            <a:pPr indent="0" lvl="0" marL="0" marR="0" rtl="0" algn="l">
              <a:spcBef>
                <a:spcPts val="0"/>
              </a:spcBef>
              <a:spcAft>
                <a:spcPts val="0"/>
              </a:spcAft>
              <a:buNone/>
            </a:pPr>
            <a:r>
              <a:rPr lang="zh-CN" sz="2100">
                <a:solidFill>
                  <a:schemeClr val="dk1"/>
                </a:solidFill>
              </a:rPr>
              <a:t>Ziyao Wei</a:t>
            </a:r>
            <a:r>
              <a:rPr b="0" i="0" lang="zh-CN" sz="2100" u="none" cap="none" strike="noStrike">
                <a:solidFill>
                  <a:schemeClr val="dk1"/>
                </a:solidFill>
                <a:latin typeface="Arial"/>
                <a:ea typeface="Arial"/>
                <a:cs typeface="Arial"/>
                <a:sym typeface="Arial"/>
              </a:rPr>
              <a:t> 					(z</a:t>
            </a:r>
            <a:r>
              <a:rPr lang="zh-CN" sz="2100">
                <a:solidFill>
                  <a:schemeClr val="dk1"/>
                </a:solidFill>
              </a:rPr>
              <a:t>5306143</a:t>
            </a:r>
            <a:r>
              <a:rPr b="0" i="0" lang="zh-CN" sz="2100" u="none" cap="none" strike="noStrike">
                <a:solidFill>
                  <a:schemeClr val="dk1"/>
                </a:solidFill>
                <a:latin typeface="Arial"/>
                <a:ea typeface="Arial"/>
                <a:cs typeface="Arial"/>
                <a:sym typeface="Arial"/>
              </a:rPr>
              <a:t>)</a:t>
            </a:r>
            <a:endParaRPr sz="1100"/>
          </a:p>
        </p:txBody>
      </p:sp>
      <p:pic>
        <p:nvPicPr>
          <p:cNvPr id="68" name="Google Shape;68;p15"/>
          <p:cNvPicPr preferRelativeResize="0"/>
          <p:nvPr/>
        </p:nvPicPr>
        <p:blipFill rotWithShape="1">
          <a:blip r:embed="rId3">
            <a:alphaModFix/>
          </a:blip>
          <a:srcRect b="4628" l="0" r="0" t="4619"/>
          <a:stretch/>
        </p:blipFill>
        <p:spPr>
          <a:xfrm>
            <a:off x="4158020" y="0"/>
            <a:ext cx="2512358" cy="1710036"/>
          </a:xfrm>
          <a:prstGeom prst="rect">
            <a:avLst/>
          </a:prstGeom>
          <a:noFill/>
          <a:ln>
            <a:noFill/>
          </a:ln>
        </p:spPr>
      </p:pic>
      <p:pic>
        <p:nvPicPr>
          <p:cNvPr id="69" name="Google Shape;69;p15"/>
          <p:cNvPicPr preferRelativeResize="0"/>
          <p:nvPr/>
        </p:nvPicPr>
        <p:blipFill rotWithShape="1">
          <a:blip r:embed="rId4">
            <a:alphaModFix/>
          </a:blip>
          <a:srcRect b="0" l="1932" r="1922" t="0"/>
          <a:stretch/>
        </p:blipFill>
        <p:spPr>
          <a:xfrm>
            <a:off x="6670376" y="0"/>
            <a:ext cx="2466146" cy="171003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4"/>
          <p:cNvSpPr txBox="1"/>
          <p:nvPr>
            <p:ph type="title"/>
          </p:nvPr>
        </p:nvSpPr>
        <p:spPr>
          <a:xfrm>
            <a:off x="173736" y="102394"/>
            <a:ext cx="8723400" cy="629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b="1" lang="zh-CN" sz="1600"/>
              <a:t>Preprocessing - Data Augmentation</a:t>
            </a:r>
            <a:endParaRPr b="1" sz="1600"/>
          </a:p>
        </p:txBody>
      </p:sp>
      <p:sp>
        <p:nvSpPr>
          <p:cNvPr id="150" name="Google Shape;150;p24"/>
          <p:cNvSpPr txBox="1"/>
          <p:nvPr>
            <p:ph idx="1" type="body"/>
          </p:nvPr>
        </p:nvSpPr>
        <p:spPr>
          <a:xfrm>
            <a:off x="173736" y="731520"/>
            <a:ext cx="8723400" cy="37764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None/>
            </a:pPr>
            <a:r>
              <a:rPr lang="zh-CN"/>
              <a:t>Why do we need to augment our data?</a:t>
            </a:r>
            <a:endParaRPr sz="1000"/>
          </a:p>
          <a:p>
            <a:pPr indent="0" lvl="0" marL="0" rtl="0" algn="l">
              <a:lnSpc>
                <a:spcPct val="90000"/>
              </a:lnSpc>
              <a:spcBef>
                <a:spcPts val="1200"/>
              </a:spcBef>
              <a:spcAft>
                <a:spcPts val="0"/>
              </a:spcAft>
              <a:buNone/>
            </a:pPr>
            <a:r>
              <a:t/>
            </a:r>
            <a:endParaRPr sz="1000"/>
          </a:p>
          <a:p>
            <a:pPr indent="0" lvl="0" marL="0" rtl="0" algn="l">
              <a:lnSpc>
                <a:spcPct val="90000"/>
              </a:lnSpc>
              <a:spcBef>
                <a:spcPts val="1200"/>
              </a:spcBef>
              <a:spcAft>
                <a:spcPts val="0"/>
              </a:spcAft>
              <a:buNone/>
            </a:pPr>
            <a:r>
              <a:t/>
            </a:r>
            <a:endParaRPr sz="1000"/>
          </a:p>
          <a:p>
            <a:pPr indent="0" lvl="0" marL="0" rtl="0" algn="l">
              <a:lnSpc>
                <a:spcPct val="90000"/>
              </a:lnSpc>
              <a:spcBef>
                <a:spcPts val="1200"/>
              </a:spcBef>
              <a:spcAft>
                <a:spcPts val="0"/>
              </a:spcAft>
              <a:buNone/>
            </a:pPr>
            <a:r>
              <a:t/>
            </a:r>
            <a:endParaRPr sz="1000"/>
          </a:p>
          <a:p>
            <a:pPr indent="0" lvl="0" marL="0" rtl="0" algn="l">
              <a:lnSpc>
                <a:spcPct val="90000"/>
              </a:lnSpc>
              <a:spcBef>
                <a:spcPts val="1200"/>
              </a:spcBef>
              <a:spcAft>
                <a:spcPts val="0"/>
              </a:spcAft>
              <a:buNone/>
            </a:pPr>
            <a:r>
              <a:t/>
            </a:r>
            <a:endParaRPr sz="1000"/>
          </a:p>
          <a:p>
            <a:pPr indent="-361950" lvl="0" marL="457200" rtl="0" algn="l">
              <a:spcBef>
                <a:spcPts val="1200"/>
              </a:spcBef>
              <a:spcAft>
                <a:spcPts val="0"/>
              </a:spcAft>
              <a:buSzPts val="2100"/>
              <a:buChar char="●"/>
            </a:pPr>
            <a:r>
              <a:rPr lang="zh-CN"/>
              <a:t>Increase the dataset size - very costly to manually source new data</a:t>
            </a:r>
            <a:endParaRPr/>
          </a:p>
          <a:p>
            <a:pPr indent="-361950" lvl="0" marL="457200" rtl="0" algn="l">
              <a:spcBef>
                <a:spcPts val="0"/>
              </a:spcBef>
              <a:spcAft>
                <a:spcPts val="0"/>
              </a:spcAft>
              <a:buSzPts val="2100"/>
              <a:buChar char="●"/>
            </a:pPr>
            <a:r>
              <a:rPr lang="zh-CN"/>
              <a:t>Increased generalizability - model can be applied to new data effectively</a:t>
            </a:r>
            <a:endParaRPr/>
          </a:p>
          <a:p>
            <a:pPr indent="-361950" lvl="0" marL="457200" rtl="0" algn="l">
              <a:spcBef>
                <a:spcPts val="0"/>
              </a:spcBef>
              <a:spcAft>
                <a:spcPts val="0"/>
              </a:spcAft>
              <a:buSzPts val="2100"/>
              <a:buChar char="●"/>
            </a:pPr>
            <a:r>
              <a:rPr lang="zh-CN"/>
              <a:t>Increased robustness - account for data </a:t>
            </a:r>
            <a:r>
              <a:rPr lang="zh-CN"/>
              <a:t>imperfections when encountering new data</a:t>
            </a:r>
            <a:endParaRPr/>
          </a:p>
          <a:p>
            <a:pPr indent="-361950" lvl="0" marL="457200" rtl="0" algn="l">
              <a:spcBef>
                <a:spcPts val="0"/>
              </a:spcBef>
              <a:spcAft>
                <a:spcPts val="0"/>
              </a:spcAft>
              <a:buSzPts val="2100"/>
              <a:buChar char="●"/>
            </a:pPr>
            <a:r>
              <a:rPr lang="zh-CN"/>
              <a:t>Improved model performance</a:t>
            </a:r>
            <a:endParaRPr/>
          </a:p>
          <a:p>
            <a:pPr indent="0" lvl="0" marL="0" rtl="0" algn="l">
              <a:lnSpc>
                <a:spcPct val="90000"/>
              </a:lnSpc>
              <a:spcBef>
                <a:spcPts val="1200"/>
              </a:spcBef>
              <a:spcAft>
                <a:spcPts val="0"/>
              </a:spcAft>
              <a:buNone/>
            </a:pPr>
            <a:r>
              <a:t/>
            </a:r>
            <a:endParaRPr sz="1000"/>
          </a:p>
          <a:p>
            <a:pPr indent="0" lvl="0" marL="0" rtl="0" algn="l">
              <a:lnSpc>
                <a:spcPct val="90000"/>
              </a:lnSpc>
              <a:spcBef>
                <a:spcPts val="1200"/>
              </a:spcBef>
              <a:spcAft>
                <a:spcPts val="1200"/>
              </a:spcAft>
              <a:buNone/>
            </a:pPr>
            <a:r>
              <a:t/>
            </a:r>
            <a:endParaRPr sz="1000"/>
          </a:p>
        </p:txBody>
      </p:sp>
      <p:sp>
        <p:nvSpPr>
          <p:cNvPr id="151" name="Google Shape;151;p2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zh-CN" sz="1100"/>
              <a:t>‹#›</a:t>
            </a:fld>
            <a:endParaRPr sz="1100"/>
          </a:p>
        </p:txBody>
      </p:sp>
      <p:sp>
        <p:nvSpPr>
          <p:cNvPr id="152" name="Google Shape;152;p24"/>
          <p:cNvSpPr txBox="1"/>
          <p:nvPr/>
        </p:nvSpPr>
        <p:spPr>
          <a:xfrm>
            <a:off x="89807" y="4669159"/>
            <a:ext cx="54945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zh-CN" sz="800">
                <a:solidFill>
                  <a:schemeClr val="dk1"/>
                </a:solidFill>
                <a:latin typeface="Arial"/>
                <a:ea typeface="Arial"/>
                <a:cs typeface="Arial"/>
                <a:sym typeface="Arial"/>
              </a:rPr>
              <a:t>Presenter: </a:t>
            </a:r>
            <a:r>
              <a:rPr lang="zh-CN" sz="800">
                <a:solidFill>
                  <a:schemeClr val="dk1"/>
                </a:solidFill>
              </a:rPr>
              <a:t>Raymond Hua </a:t>
            </a:r>
            <a:r>
              <a:rPr lang="zh-CN" sz="800">
                <a:solidFill>
                  <a:schemeClr val="dk1"/>
                </a:solidFill>
                <a:latin typeface="Arial"/>
                <a:ea typeface="Arial"/>
                <a:cs typeface="Arial"/>
                <a:sym typeface="Arial"/>
              </a:rPr>
              <a:t>(z</a:t>
            </a:r>
            <a:r>
              <a:rPr lang="zh-CN" sz="800">
                <a:solidFill>
                  <a:schemeClr val="dk1"/>
                </a:solidFill>
              </a:rPr>
              <a:t>5214828</a:t>
            </a:r>
            <a:r>
              <a:rPr lang="zh-CN" sz="800">
                <a:solidFill>
                  <a:schemeClr val="dk1"/>
                </a:solidFill>
                <a:latin typeface="Arial"/>
                <a:ea typeface="Arial"/>
                <a:cs typeface="Arial"/>
                <a:sym typeface="Arial"/>
              </a:rPr>
              <a:t>)</a:t>
            </a:r>
            <a:endParaRPr sz="1100"/>
          </a:p>
        </p:txBody>
      </p:sp>
      <p:pic>
        <p:nvPicPr>
          <p:cNvPr id="153" name="Google Shape;153;p24"/>
          <p:cNvPicPr preferRelativeResize="0"/>
          <p:nvPr/>
        </p:nvPicPr>
        <p:blipFill>
          <a:blip r:embed="rId3">
            <a:alphaModFix/>
          </a:blip>
          <a:stretch>
            <a:fillRect/>
          </a:stretch>
        </p:blipFill>
        <p:spPr>
          <a:xfrm>
            <a:off x="173725" y="963825"/>
            <a:ext cx="4625475" cy="1228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5"/>
          <p:cNvSpPr txBox="1"/>
          <p:nvPr>
            <p:ph type="title"/>
          </p:nvPr>
        </p:nvSpPr>
        <p:spPr>
          <a:xfrm>
            <a:off x="173736" y="102394"/>
            <a:ext cx="8723400" cy="629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b="1" lang="zh-CN" sz="1600"/>
              <a:t>Preprocessing - Data Augmentation Techniques</a:t>
            </a:r>
            <a:endParaRPr b="1" sz="1600"/>
          </a:p>
        </p:txBody>
      </p:sp>
      <p:sp>
        <p:nvSpPr>
          <p:cNvPr id="159" name="Google Shape;159;p25"/>
          <p:cNvSpPr txBox="1"/>
          <p:nvPr>
            <p:ph idx="1" type="body"/>
          </p:nvPr>
        </p:nvSpPr>
        <p:spPr>
          <a:xfrm>
            <a:off x="173736" y="731520"/>
            <a:ext cx="8723400" cy="37764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None/>
            </a:pPr>
            <a:r>
              <a:rPr lang="zh-CN"/>
              <a:t>What are the different data augmentation techniques?</a:t>
            </a:r>
            <a:endParaRPr/>
          </a:p>
          <a:p>
            <a:pPr indent="-361950" lvl="0" marL="457200" rtl="0" algn="l">
              <a:lnSpc>
                <a:spcPct val="90000"/>
              </a:lnSpc>
              <a:spcBef>
                <a:spcPts val="1200"/>
              </a:spcBef>
              <a:spcAft>
                <a:spcPts val="0"/>
              </a:spcAft>
              <a:buSzPts val="2100"/>
              <a:buChar char="●"/>
            </a:pPr>
            <a:r>
              <a:rPr lang="zh-CN"/>
              <a:t>Geometric Transformations (flipping, rotation, cropping)</a:t>
            </a:r>
            <a:endParaRPr/>
          </a:p>
          <a:p>
            <a:pPr indent="-361950" lvl="0" marL="457200" rtl="0" algn="l">
              <a:lnSpc>
                <a:spcPct val="90000"/>
              </a:lnSpc>
              <a:spcBef>
                <a:spcPts val="0"/>
              </a:spcBef>
              <a:spcAft>
                <a:spcPts val="0"/>
              </a:spcAft>
              <a:buSzPts val="2100"/>
              <a:buChar char="●"/>
            </a:pPr>
            <a:r>
              <a:rPr lang="zh-CN"/>
              <a:t>Colour space transformations (brightness)</a:t>
            </a:r>
            <a:endParaRPr/>
          </a:p>
          <a:p>
            <a:pPr indent="-361950" lvl="0" marL="457200" rtl="0" algn="l">
              <a:lnSpc>
                <a:spcPct val="90000"/>
              </a:lnSpc>
              <a:spcBef>
                <a:spcPts val="0"/>
              </a:spcBef>
              <a:spcAft>
                <a:spcPts val="0"/>
              </a:spcAft>
              <a:buSzPts val="2100"/>
              <a:buChar char="●"/>
            </a:pPr>
            <a:r>
              <a:rPr lang="zh-CN"/>
              <a:t>Noise insertion </a:t>
            </a:r>
            <a:endParaRPr/>
          </a:p>
          <a:p>
            <a:pPr indent="-361950" lvl="0" marL="457200" rtl="0" algn="l">
              <a:lnSpc>
                <a:spcPct val="90000"/>
              </a:lnSpc>
              <a:spcBef>
                <a:spcPts val="0"/>
              </a:spcBef>
              <a:spcAft>
                <a:spcPts val="0"/>
              </a:spcAft>
              <a:buSzPts val="2100"/>
              <a:buChar char="●"/>
            </a:pPr>
            <a:r>
              <a:rPr lang="zh-CN"/>
              <a:t>Kernel filters (blur/sharpen)</a:t>
            </a:r>
            <a:endParaRPr/>
          </a:p>
          <a:p>
            <a:pPr indent="-361950" lvl="0" marL="457200" rtl="0" algn="l">
              <a:spcBef>
                <a:spcPts val="0"/>
              </a:spcBef>
              <a:spcAft>
                <a:spcPts val="0"/>
              </a:spcAft>
              <a:buSzPts val="2100"/>
              <a:buChar char="●"/>
            </a:pPr>
            <a:r>
              <a:rPr lang="zh-CN"/>
              <a:t>Generative Adversarial Networks (GANs)</a:t>
            </a:r>
            <a:endParaRPr/>
          </a:p>
          <a:p>
            <a:pPr indent="0" lvl="0" marL="0" rtl="0" algn="l">
              <a:lnSpc>
                <a:spcPct val="90000"/>
              </a:lnSpc>
              <a:spcBef>
                <a:spcPts val="1200"/>
              </a:spcBef>
              <a:spcAft>
                <a:spcPts val="0"/>
              </a:spcAft>
              <a:buNone/>
            </a:pPr>
            <a:r>
              <a:rPr lang="zh-CN" sz="1000"/>
              <a:t>Concerns</a:t>
            </a:r>
            <a:endParaRPr sz="1000"/>
          </a:p>
          <a:p>
            <a:pPr indent="-361950" lvl="0" marL="457200" rtl="0" algn="l">
              <a:spcBef>
                <a:spcPts val="1200"/>
              </a:spcBef>
              <a:spcAft>
                <a:spcPts val="0"/>
              </a:spcAft>
              <a:buSzPts val="2100"/>
              <a:buChar char="●"/>
            </a:pPr>
            <a:r>
              <a:rPr lang="zh-CN"/>
              <a:t>Overfitting</a:t>
            </a:r>
            <a:endParaRPr sz="1000"/>
          </a:p>
        </p:txBody>
      </p:sp>
      <p:sp>
        <p:nvSpPr>
          <p:cNvPr id="160" name="Google Shape;160;p2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zh-CN" sz="1100"/>
              <a:t>‹#›</a:t>
            </a:fld>
            <a:endParaRPr sz="1100"/>
          </a:p>
        </p:txBody>
      </p:sp>
      <p:sp>
        <p:nvSpPr>
          <p:cNvPr id="161" name="Google Shape;161;p25"/>
          <p:cNvSpPr txBox="1"/>
          <p:nvPr/>
        </p:nvSpPr>
        <p:spPr>
          <a:xfrm>
            <a:off x="89807" y="4669159"/>
            <a:ext cx="54945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zh-CN" sz="800">
                <a:solidFill>
                  <a:schemeClr val="dk1"/>
                </a:solidFill>
                <a:latin typeface="Arial"/>
                <a:ea typeface="Arial"/>
                <a:cs typeface="Arial"/>
                <a:sym typeface="Arial"/>
              </a:rPr>
              <a:t>Presenter: </a:t>
            </a:r>
            <a:r>
              <a:rPr lang="zh-CN" sz="800">
                <a:solidFill>
                  <a:schemeClr val="dk1"/>
                </a:solidFill>
              </a:rPr>
              <a:t>Raymond Hua</a:t>
            </a:r>
            <a:r>
              <a:rPr lang="zh-CN" sz="800">
                <a:solidFill>
                  <a:schemeClr val="dk1"/>
                </a:solidFill>
                <a:latin typeface="Arial"/>
                <a:ea typeface="Arial"/>
                <a:cs typeface="Arial"/>
                <a:sym typeface="Arial"/>
              </a:rPr>
              <a:t> (z</a:t>
            </a:r>
            <a:r>
              <a:rPr lang="zh-CN" sz="800">
                <a:solidFill>
                  <a:schemeClr val="dk1"/>
                </a:solidFill>
              </a:rPr>
              <a:t>5214828</a:t>
            </a:r>
            <a:r>
              <a:rPr lang="zh-CN" sz="800">
                <a:solidFill>
                  <a:schemeClr val="dk1"/>
                </a:solidFill>
                <a:latin typeface="Arial"/>
                <a:ea typeface="Arial"/>
                <a:cs typeface="Arial"/>
                <a:sym typeface="Arial"/>
              </a:rPr>
              <a:t>)</a:t>
            </a:r>
            <a:endParaRPr sz="1100"/>
          </a:p>
        </p:txBody>
      </p:sp>
      <p:pic>
        <p:nvPicPr>
          <p:cNvPr id="162" name="Google Shape;162;p25"/>
          <p:cNvPicPr preferRelativeResize="0"/>
          <p:nvPr/>
        </p:nvPicPr>
        <p:blipFill>
          <a:blip r:embed="rId3">
            <a:alphaModFix/>
          </a:blip>
          <a:stretch>
            <a:fillRect/>
          </a:stretch>
        </p:blipFill>
        <p:spPr>
          <a:xfrm>
            <a:off x="4705726" y="1468930"/>
            <a:ext cx="3983427" cy="1102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6"/>
          <p:cNvSpPr txBox="1"/>
          <p:nvPr>
            <p:ph type="title"/>
          </p:nvPr>
        </p:nvSpPr>
        <p:spPr>
          <a:xfrm>
            <a:off x="173736" y="102394"/>
            <a:ext cx="8723400" cy="629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lang="zh-CN"/>
              <a:t>Replication of Noise Effects on top of Original Image </a:t>
            </a:r>
            <a:endParaRPr sz="1100"/>
          </a:p>
        </p:txBody>
      </p:sp>
      <p:sp>
        <p:nvSpPr>
          <p:cNvPr id="168" name="Google Shape;168;p2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zh-CN" sz="1100"/>
              <a:t>‹#›</a:t>
            </a:fld>
            <a:endParaRPr sz="1100"/>
          </a:p>
        </p:txBody>
      </p:sp>
      <p:sp>
        <p:nvSpPr>
          <p:cNvPr id="169" name="Google Shape;169;p26"/>
          <p:cNvSpPr txBox="1"/>
          <p:nvPr/>
        </p:nvSpPr>
        <p:spPr>
          <a:xfrm>
            <a:off x="89807" y="4669159"/>
            <a:ext cx="54945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zh-CN" sz="800">
                <a:solidFill>
                  <a:schemeClr val="dk1"/>
                </a:solidFill>
                <a:latin typeface="Arial"/>
                <a:ea typeface="Arial"/>
                <a:cs typeface="Arial"/>
                <a:sym typeface="Arial"/>
              </a:rPr>
              <a:t>Presenter: </a:t>
            </a:r>
            <a:r>
              <a:rPr lang="zh-CN" sz="800">
                <a:solidFill>
                  <a:schemeClr val="dk1"/>
                </a:solidFill>
              </a:rPr>
              <a:t>Benjamin Wu</a:t>
            </a:r>
            <a:r>
              <a:rPr lang="zh-CN" sz="800">
                <a:solidFill>
                  <a:schemeClr val="dk1"/>
                </a:solidFill>
                <a:latin typeface="Arial"/>
                <a:ea typeface="Arial"/>
                <a:cs typeface="Arial"/>
                <a:sym typeface="Arial"/>
              </a:rPr>
              <a:t> (z</a:t>
            </a:r>
            <a:r>
              <a:rPr lang="zh-CN" sz="800">
                <a:solidFill>
                  <a:schemeClr val="dk1"/>
                </a:solidFill>
              </a:rPr>
              <a:t>5161230</a:t>
            </a:r>
            <a:r>
              <a:rPr lang="zh-CN" sz="800">
                <a:solidFill>
                  <a:schemeClr val="dk1"/>
                </a:solidFill>
                <a:latin typeface="Arial"/>
                <a:ea typeface="Arial"/>
                <a:cs typeface="Arial"/>
                <a:sym typeface="Arial"/>
              </a:rPr>
              <a:t>)</a:t>
            </a:r>
            <a:endParaRPr sz="1100"/>
          </a:p>
        </p:txBody>
      </p:sp>
      <p:pic>
        <p:nvPicPr>
          <p:cNvPr id="170" name="Google Shape;170;p26"/>
          <p:cNvPicPr preferRelativeResize="0"/>
          <p:nvPr/>
        </p:nvPicPr>
        <p:blipFill>
          <a:blip r:embed="rId3">
            <a:alphaModFix/>
          </a:blip>
          <a:stretch>
            <a:fillRect/>
          </a:stretch>
        </p:blipFill>
        <p:spPr>
          <a:xfrm>
            <a:off x="290525" y="838497"/>
            <a:ext cx="2463300" cy="1657050"/>
          </a:xfrm>
          <a:prstGeom prst="rect">
            <a:avLst/>
          </a:prstGeom>
          <a:noFill/>
          <a:ln>
            <a:noFill/>
          </a:ln>
        </p:spPr>
      </p:pic>
      <p:sp>
        <p:nvSpPr>
          <p:cNvPr id="171" name="Google Shape;171;p26"/>
          <p:cNvSpPr txBox="1"/>
          <p:nvPr/>
        </p:nvSpPr>
        <p:spPr>
          <a:xfrm>
            <a:off x="231088" y="490788"/>
            <a:ext cx="3000000" cy="364800"/>
          </a:xfrm>
          <a:prstGeom prst="rect">
            <a:avLst/>
          </a:prstGeom>
          <a:noFill/>
          <a:ln>
            <a:noFill/>
          </a:ln>
        </p:spPr>
        <p:txBody>
          <a:bodyPr anchorCtr="0" anchor="t" bIns="91425" lIns="91425" spcFirstLastPara="1" rIns="91425" wrap="square" tIns="91425">
            <a:spAutoFit/>
          </a:bodyPr>
          <a:lstStyle/>
          <a:p>
            <a:pPr indent="0" lvl="0" marL="457200" rtl="0" algn="l">
              <a:lnSpc>
                <a:spcPct val="90000"/>
              </a:lnSpc>
              <a:spcBef>
                <a:spcPts val="0"/>
              </a:spcBef>
              <a:spcAft>
                <a:spcPts val="0"/>
              </a:spcAft>
              <a:buNone/>
            </a:pPr>
            <a:r>
              <a:t/>
            </a:r>
            <a:endParaRPr sz="1300"/>
          </a:p>
        </p:txBody>
      </p:sp>
      <p:sp>
        <p:nvSpPr>
          <p:cNvPr id="172" name="Google Shape;172;p26"/>
          <p:cNvSpPr txBox="1"/>
          <p:nvPr/>
        </p:nvSpPr>
        <p:spPr>
          <a:xfrm>
            <a:off x="6033275" y="490788"/>
            <a:ext cx="3000000" cy="364800"/>
          </a:xfrm>
          <a:prstGeom prst="rect">
            <a:avLst/>
          </a:prstGeom>
          <a:noFill/>
          <a:ln>
            <a:noFill/>
          </a:ln>
        </p:spPr>
        <p:txBody>
          <a:bodyPr anchorCtr="0" anchor="t" bIns="91425" lIns="91425" spcFirstLastPara="1" rIns="91425" wrap="square" tIns="91425">
            <a:spAutoFit/>
          </a:bodyPr>
          <a:lstStyle/>
          <a:p>
            <a:pPr indent="0" lvl="0" marL="457200" rtl="0" algn="l">
              <a:lnSpc>
                <a:spcPct val="90000"/>
              </a:lnSpc>
              <a:spcBef>
                <a:spcPts val="0"/>
              </a:spcBef>
              <a:spcAft>
                <a:spcPts val="0"/>
              </a:spcAft>
              <a:buNone/>
            </a:pPr>
            <a:r>
              <a:rPr lang="zh-CN" sz="1300">
                <a:solidFill>
                  <a:schemeClr val="dk1"/>
                </a:solidFill>
              </a:rPr>
              <a:t>Multiplicative Noise</a:t>
            </a:r>
            <a:endParaRPr sz="1300"/>
          </a:p>
        </p:txBody>
      </p:sp>
      <p:pic>
        <p:nvPicPr>
          <p:cNvPr id="173" name="Google Shape;173;p26"/>
          <p:cNvPicPr preferRelativeResize="0"/>
          <p:nvPr/>
        </p:nvPicPr>
        <p:blipFill>
          <a:blip r:embed="rId4">
            <a:alphaModFix/>
          </a:blip>
          <a:stretch>
            <a:fillRect/>
          </a:stretch>
        </p:blipFill>
        <p:spPr>
          <a:xfrm>
            <a:off x="3074725" y="811012"/>
            <a:ext cx="2557925" cy="1712025"/>
          </a:xfrm>
          <a:prstGeom prst="rect">
            <a:avLst/>
          </a:prstGeom>
          <a:noFill/>
          <a:ln>
            <a:noFill/>
          </a:ln>
        </p:spPr>
      </p:pic>
      <p:sp>
        <p:nvSpPr>
          <p:cNvPr id="174" name="Google Shape;174;p26"/>
          <p:cNvSpPr txBox="1"/>
          <p:nvPr/>
        </p:nvSpPr>
        <p:spPr>
          <a:xfrm>
            <a:off x="383488" y="451313"/>
            <a:ext cx="3000000" cy="364800"/>
          </a:xfrm>
          <a:prstGeom prst="rect">
            <a:avLst/>
          </a:prstGeom>
          <a:noFill/>
          <a:ln>
            <a:noFill/>
          </a:ln>
        </p:spPr>
        <p:txBody>
          <a:bodyPr anchorCtr="0" anchor="t" bIns="91425" lIns="91425" spcFirstLastPara="1" rIns="91425" wrap="square" tIns="91425">
            <a:spAutoFit/>
          </a:bodyPr>
          <a:lstStyle/>
          <a:p>
            <a:pPr indent="0" lvl="0" marL="457200" rtl="0" algn="l">
              <a:lnSpc>
                <a:spcPct val="90000"/>
              </a:lnSpc>
              <a:spcBef>
                <a:spcPts val="0"/>
              </a:spcBef>
              <a:spcAft>
                <a:spcPts val="0"/>
              </a:spcAft>
              <a:buNone/>
            </a:pPr>
            <a:r>
              <a:rPr lang="zh-CN" sz="1300">
                <a:solidFill>
                  <a:schemeClr val="dk1"/>
                </a:solidFill>
              </a:rPr>
              <a:t>Original Image</a:t>
            </a:r>
            <a:endParaRPr sz="1300"/>
          </a:p>
        </p:txBody>
      </p:sp>
      <p:pic>
        <p:nvPicPr>
          <p:cNvPr id="175" name="Google Shape;175;p26"/>
          <p:cNvPicPr preferRelativeResize="0"/>
          <p:nvPr/>
        </p:nvPicPr>
        <p:blipFill>
          <a:blip r:embed="rId5">
            <a:alphaModFix/>
          </a:blip>
          <a:stretch>
            <a:fillRect/>
          </a:stretch>
        </p:blipFill>
        <p:spPr>
          <a:xfrm>
            <a:off x="292512" y="2848205"/>
            <a:ext cx="2459325" cy="1644445"/>
          </a:xfrm>
          <a:prstGeom prst="rect">
            <a:avLst/>
          </a:prstGeom>
          <a:noFill/>
          <a:ln>
            <a:noFill/>
          </a:ln>
        </p:spPr>
      </p:pic>
      <p:sp>
        <p:nvSpPr>
          <p:cNvPr id="176" name="Google Shape;176;p26"/>
          <p:cNvSpPr txBox="1"/>
          <p:nvPr/>
        </p:nvSpPr>
        <p:spPr>
          <a:xfrm>
            <a:off x="383488" y="2517925"/>
            <a:ext cx="3000000" cy="364800"/>
          </a:xfrm>
          <a:prstGeom prst="rect">
            <a:avLst/>
          </a:prstGeom>
          <a:noFill/>
          <a:ln>
            <a:noFill/>
          </a:ln>
        </p:spPr>
        <p:txBody>
          <a:bodyPr anchorCtr="0" anchor="t" bIns="91425" lIns="91425" spcFirstLastPara="1" rIns="91425" wrap="square" tIns="91425">
            <a:spAutoFit/>
          </a:bodyPr>
          <a:lstStyle/>
          <a:p>
            <a:pPr indent="0" lvl="0" marL="457200" rtl="0" algn="l">
              <a:lnSpc>
                <a:spcPct val="90000"/>
              </a:lnSpc>
              <a:spcBef>
                <a:spcPts val="0"/>
              </a:spcBef>
              <a:spcAft>
                <a:spcPts val="0"/>
              </a:spcAft>
              <a:buNone/>
            </a:pPr>
            <a:r>
              <a:rPr lang="zh-CN" sz="1300">
                <a:solidFill>
                  <a:schemeClr val="dk1"/>
                </a:solidFill>
              </a:rPr>
              <a:t>Gaussian Noise</a:t>
            </a:r>
            <a:endParaRPr sz="1300"/>
          </a:p>
        </p:txBody>
      </p:sp>
      <p:sp>
        <p:nvSpPr>
          <p:cNvPr id="177" name="Google Shape;177;p26"/>
          <p:cNvSpPr txBox="1"/>
          <p:nvPr/>
        </p:nvSpPr>
        <p:spPr>
          <a:xfrm>
            <a:off x="3071988" y="2579975"/>
            <a:ext cx="3000000" cy="364800"/>
          </a:xfrm>
          <a:prstGeom prst="rect">
            <a:avLst/>
          </a:prstGeom>
          <a:noFill/>
          <a:ln>
            <a:noFill/>
          </a:ln>
        </p:spPr>
        <p:txBody>
          <a:bodyPr anchorCtr="0" anchor="t" bIns="91425" lIns="91425" spcFirstLastPara="1" rIns="91425" wrap="square" tIns="91425">
            <a:spAutoFit/>
          </a:bodyPr>
          <a:lstStyle/>
          <a:p>
            <a:pPr indent="0" lvl="0" marL="457200" rtl="0" algn="l">
              <a:lnSpc>
                <a:spcPct val="90000"/>
              </a:lnSpc>
              <a:spcBef>
                <a:spcPts val="0"/>
              </a:spcBef>
              <a:spcAft>
                <a:spcPts val="0"/>
              </a:spcAft>
              <a:buNone/>
            </a:pPr>
            <a:r>
              <a:rPr lang="zh-CN" sz="1300">
                <a:solidFill>
                  <a:schemeClr val="dk1"/>
                </a:solidFill>
              </a:rPr>
              <a:t>Poisson Noise</a:t>
            </a:r>
            <a:endParaRPr sz="1300"/>
          </a:p>
        </p:txBody>
      </p:sp>
      <p:pic>
        <p:nvPicPr>
          <p:cNvPr id="178" name="Google Shape;178;p26"/>
          <p:cNvPicPr preferRelativeResize="0"/>
          <p:nvPr/>
        </p:nvPicPr>
        <p:blipFill>
          <a:blip r:embed="rId6">
            <a:alphaModFix/>
          </a:blip>
          <a:stretch>
            <a:fillRect/>
          </a:stretch>
        </p:blipFill>
        <p:spPr>
          <a:xfrm>
            <a:off x="3072000" y="2841900"/>
            <a:ext cx="2557925" cy="1657050"/>
          </a:xfrm>
          <a:prstGeom prst="rect">
            <a:avLst/>
          </a:prstGeom>
          <a:noFill/>
          <a:ln>
            <a:noFill/>
          </a:ln>
        </p:spPr>
      </p:pic>
      <p:sp>
        <p:nvSpPr>
          <p:cNvPr id="179" name="Google Shape;179;p26"/>
          <p:cNvSpPr txBox="1"/>
          <p:nvPr/>
        </p:nvSpPr>
        <p:spPr>
          <a:xfrm>
            <a:off x="5870238" y="2517925"/>
            <a:ext cx="3000000" cy="364800"/>
          </a:xfrm>
          <a:prstGeom prst="rect">
            <a:avLst/>
          </a:prstGeom>
          <a:noFill/>
          <a:ln>
            <a:noFill/>
          </a:ln>
        </p:spPr>
        <p:txBody>
          <a:bodyPr anchorCtr="0" anchor="t" bIns="91425" lIns="91425" spcFirstLastPara="1" rIns="91425" wrap="square" tIns="91425">
            <a:spAutoFit/>
          </a:bodyPr>
          <a:lstStyle/>
          <a:p>
            <a:pPr indent="0" lvl="0" marL="457200" rtl="0" algn="l">
              <a:lnSpc>
                <a:spcPct val="90000"/>
              </a:lnSpc>
              <a:spcBef>
                <a:spcPts val="0"/>
              </a:spcBef>
              <a:spcAft>
                <a:spcPts val="0"/>
              </a:spcAft>
              <a:buNone/>
            </a:pPr>
            <a:r>
              <a:rPr lang="zh-CN" sz="1300">
                <a:solidFill>
                  <a:schemeClr val="dk1"/>
                </a:solidFill>
              </a:rPr>
              <a:t>Poisson Gaussian Noise</a:t>
            </a:r>
            <a:endParaRPr sz="1300"/>
          </a:p>
        </p:txBody>
      </p:sp>
      <p:pic>
        <p:nvPicPr>
          <p:cNvPr id="180" name="Google Shape;180;p26"/>
          <p:cNvPicPr preferRelativeResize="0"/>
          <p:nvPr/>
        </p:nvPicPr>
        <p:blipFill>
          <a:blip r:embed="rId7">
            <a:alphaModFix/>
          </a:blip>
          <a:stretch>
            <a:fillRect/>
          </a:stretch>
        </p:blipFill>
        <p:spPr>
          <a:xfrm>
            <a:off x="6091288" y="2812587"/>
            <a:ext cx="2557925" cy="1715684"/>
          </a:xfrm>
          <a:prstGeom prst="rect">
            <a:avLst/>
          </a:prstGeom>
          <a:noFill/>
          <a:ln>
            <a:noFill/>
          </a:ln>
        </p:spPr>
      </p:pic>
      <p:sp>
        <p:nvSpPr>
          <p:cNvPr id="181" name="Google Shape;181;p26"/>
          <p:cNvSpPr txBox="1"/>
          <p:nvPr/>
        </p:nvSpPr>
        <p:spPr>
          <a:xfrm>
            <a:off x="3072000" y="490788"/>
            <a:ext cx="3000000" cy="364800"/>
          </a:xfrm>
          <a:prstGeom prst="rect">
            <a:avLst/>
          </a:prstGeom>
          <a:noFill/>
          <a:ln>
            <a:noFill/>
          </a:ln>
        </p:spPr>
        <p:txBody>
          <a:bodyPr anchorCtr="0" anchor="t" bIns="91425" lIns="91425" spcFirstLastPara="1" rIns="91425" wrap="square" tIns="91425">
            <a:spAutoFit/>
          </a:bodyPr>
          <a:lstStyle/>
          <a:p>
            <a:pPr indent="0" lvl="0" marL="457200" rtl="0" algn="l">
              <a:lnSpc>
                <a:spcPct val="90000"/>
              </a:lnSpc>
              <a:spcBef>
                <a:spcPts val="0"/>
              </a:spcBef>
              <a:spcAft>
                <a:spcPts val="0"/>
              </a:spcAft>
              <a:buNone/>
            </a:pPr>
            <a:r>
              <a:rPr lang="zh-CN" sz="1300">
                <a:solidFill>
                  <a:schemeClr val="dk1"/>
                </a:solidFill>
              </a:rPr>
              <a:t>Salt and Pepper Noise</a:t>
            </a:r>
            <a:endParaRPr sz="1300"/>
          </a:p>
        </p:txBody>
      </p:sp>
      <p:pic>
        <p:nvPicPr>
          <p:cNvPr id="182" name="Google Shape;182;p26"/>
          <p:cNvPicPr preferRelativeResize="0"/>
          <p:nvPr/>
        </p:nvPicPr>
        <p:blipFill>
          <a:blip r:embed="rId8">
            <a:alphaModFix/>
          </a:blip>
          <a:stretch>
            <a:fillRect/>
          </a:stretch>
        </p:blipFill>
        <p:spPr>
          <a:xfrm>
            <a:off x="6072000" y="794650"/>
            <a:ext cx="2557925" cy="172216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7"/>
          <p:cNvSpPr txBox="1"/>
          <p:nvPr>
            <p:ph type="title"/>
          </p:nvPr>
        </p:nvSpPr>
        <p:spPr>
          <a:xfrm>
            <a:off x="173736" y="102394"/>
            <a:ext cx="8723376" cy="629126"/>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lang="zh-CN"/>
              <a:t>Replication of Different Filters </a:t>
            </a:r>
            <a:endParaRPr sz="1100"/>
          </a:p>
        </p:txBody>
      </p:sp>
      <p:sp>
        <p:nvSpPr>
          <p:cNvPr id="188" name="Google Shape;188;p2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zh-CN" sz="1100"/>
              <a:t>‹#›</a:t>
            </a:fld>
            <a:endParaRPr sz="1100"/>
          </a:p>
        </p:txBody>
      </p:sp>
      <p:sp>
        <p:nvSpPr>
          <p:cNvPr id="189" name="Google Shape;189;p27"/>
          <p:cNvSpPr txBox="1"/>
          <p:nvPr/>
        </p:nvSpPr>
        <p:spPr>
          <a:xfrm>
            <a:off x="89807" y="4669159"/>
            <a:ext cx="54945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zh-CN" sz="800">
                <a:solidFill>
                  <a:schemeClr val="dk1"/>
                </a:solidFill>
                <a:latin typeface="Arial"/>
                <a:ea typeface="Arial"/>
                <a:cs typeface="Arial"/>
                <a:sym typeface="Arial"/>
              </a:rPr>
              <a:t>Presenter: </a:t>
            </a:r>
            <a:r>
              <a:rPr lang="zh-CN" sz="800">
                <a:solidFill>
                  <a:schemeClr val="dk1"/>
                </a:solidFill>
              </a:rPr>
              <a:t>Benjamin Wu</a:t>
            </a:r>
            <a:r>
              <a:rPr lang="zh-CN" sz="800">
                <a:solidFill>
                  <a:schemeClr val="dk1"/>
                </a:solidFill>
                <a:latin typeface="Arial"/>
                <a:ea typeface="Arial"/>
                <a:cs typeface="Arial"/>
                <a:sym typeface="Arial"/>
              </a:rPr>
              <a:t> (</a:t>
            </a:r>
            <a:r>
              <a:rPr lang="zh-CN" sz="800">
                <a:solidFill>
                  <a:schemeClr val="dk1"/>
                </a:solidFill>
              </a:rPr>
              <a:t>z5161230</a:t>
            </a:r>
            <a:r>
              <a:rPr lang="zh-CN" sz="800">
                <a:solidFill>
                  <a:schemeClr val="dk1"/>
                </a:solidFill>
                <a:latin typeface="Arial"/>
                <a:ea typeface="Arial"/>
                <a:cs typeface="Arial"/>
                <a:sym typeface="Arial"/>
              </a:rPr>
              <a:t>)</a:t>
            </a:r>
            <a:endParaRPr sz="1100"/>
          </a:p>
        </p:txBody>
      </p:sp>
      <p:sp>
        <p:nvSpPr>
          <p:cNvPr id="190" name="Google Shape;190;p27"/>
          <p:cNvSpPr txBox="1"/>
          <p:nvPr/>
        </p:nvSpPr>
        <p:spPr>
          <a:xfrm>
            <a:off x="231088" y="490788"/>
            <a:ext cx="3000000" cy="364800"/>
          </a:xfrm>
          <a:prstGeom prst="rect">
            <a:avLst/>
          </a:prstGeom>
          <a:noFill/>
          <a:ln>
            <a:noFill/>
          </a:ln>
        </p:spPr>
        <p:txBody>
          <a:bodyPr anchorCtr="0" anchor="t" bIns="91425" lIns="91425" spcFirstLastPara="1" rIns="91425" wrap="square" tIns="91425">
            <a:spAutoFit/>
          </a:bodyPr>
          <a:lstStyle/>
          <a:p>
            <a:pPr indent="0" lvl="0" marL="457200" rtl="0" algn="l">
              <a:lnSpc>
                <a:spcPct val="90000"/>
              </a:lnSpc>
              <a:spcBef>
                <a:spcPts val="0"/>
              </a:spcBef>
              <a:spcAft>
                <a:spcPts val="0"/>
              </a:spcAft>
              <a:buNone/>
            </a:pPr>
            <a:r>
              <a:rPr lang="zh-CN" sz="1300">
                <a:solidFill>
                  <a:schemeClr val="dk1"/>
                </a:solidFill>
              </a:rPr>
              <a:t>Wiener Filter 5x5</a:t>
            </a:r>
            <a:endParaRPr sz="1300"/>
          </a:p>
        </p:txBody>
      </p:sp>
      <p:sp>
        <p:nvSpPr>
          <p:cNvPr id="191" name="Google Shape;191;p27"/>
          <p:cNvSpPr txBox="1"/>
          <p:nvPr/>
        </p:nvSpPr>
        <p:spPr>
          <a:xfrm>
            <a:off x="6072000" y="490788"/>
            <a:ext cx="3000000" cy="364800"/>
          </a:xfrm>
          <a:prstGeom prst="rect">
            <a:avLst/>
          </a:prstGeom>
          <a:noFill/>
          <a:ln>
            <a:noFill/>
          </a:ln>
        </p:spPr>
        <p:txBody>
          <a:bodyPr anchorCtr="0" anchor="t" bIns="91425" lIns="91425" spcFirstLastPara="1" rIns="91425" wrap="square" tIns="91425">
            <a:spAutoFit/>
          </a:bodyPr>
          <a:lstStyle/>
          <a:p>
            <a:pPr indent="0" lvl="0" marL="457200" rtl="0" algn="l">
              <a:lnSpc>
                <a:spcPct val="90000"/>
              </a:lnSpc>
              <a:spcBef>
                <a:spcPts val="0"/>
              </a:spcBef>
              <a:spcAft>
                <a:spcPts val="0"/>
              </a:spcAft>
              <a:buNone/>
            </a:pPr>
            <a:r>
              <a:rPr lang="zh-CN" sz="1300">
                <a:solidFill>
                  <a:schemeClr val="dk1"/>
                </a:solidFill>
              </a:rPr>
              <a:t>Maximum Filter</a:t>
            </a:r>
            <a:endParaRPr sz="1300"/>
          </a:p>
        </p:txBody>
      </p:sp>
      <p:sp>
        <p:nvSpPr>
          <p:cNvPr id="192" name="Google Shape;192;p27"/>
          <p:cNvSpPr txBox="1"/>
          <p:nvPr/>
        </p:nvSpPr>
        <p:spPr>
          <a:xfrm>
            <a:off x="3001388" y="490788"/>
            <a:ext cx="3000000" cy="364800"/>
          </a:xfrm>
          <a:prstGeom prst="rect">
            <a:avLst/>
          </a:prstGeom>
          <a:noFill/>
          <a:ln>
            <a:noFill/>
          </a:ln>
        </p:spPr>
        <p:txBody>
          <a:bodyPr anchorCtr="0" anchor="t" bIns="91425" lIns="91425" spcFirstLastPara="1" rIns="91425" wrap="square" tIns="91425">
            <a:spAutoFit/>
          </a:bodyPr>
          <a:lstStyle/>
          <a:p>
            <a:pPr indent="0" lvl="0" marL="457200" rtl="0" algn="l">
              <a:lnSpc>
                <a:spcPct val="90000"/>
              </a:lnSpc>
              <a:spcBef>
                <a:spcPts val="0"/>
              </a:spcBef>
              <a:spcAft>
                <a:spcPts val="0"/>
              </a:spcAft>
              <a:buNone/>
            </a:pPr>
            <a:r>
              <a:rPr lang="zh-CN" sz="1300">
                <a:solidFill>
                  <a:schemeClr val="dk1"/>
                </a:solidFill>
              </a:rPr>
              <a:t>Window Mean Filter 5x5</a:t>
            </a:r>
            <a:endParaRPr sz="1300"/>
          </a:p>
        </p:txBody>
      </p:sp>
      <p:sp>
        <p:nvSpPr>
          <p:cNvPr id="193" name="Google Shape;193;p27"/>
          <p:cNvSpPr txBox="1"/>
          <p:nvPr/>
        </p:nvSpPr>
        <p:spPr>
          <a:xfrm>
            <a:off x="383488" y="2517925"/>
            <a:ext cx="3000000" cy="364800"/>
          </a:xfrm>
          <a:prstGeom prst="rect">
            <a:avLst/>
          </a:prstGeom>
          <a:noFill/>
          <a:ln>
            <a:noFill/>
          </a:ln>
        </p:spPr>
        <p:txBody>
          <a:bodyPr anchorCtr="0" anchor="t" bIns="91425" lIns="91425" spcFirstLastPara="1" rIns="91425" wrap="square" tIns="91425">
            <a:spAutoFit/>
          </a:bodyPr>
          <a:lstStyle/>
          <a:p>
            <a:pPr indent="0" lvl="0" marL="457200" rtl="0" algn="l">
              <a:lnSpc>
                <a:spcPct val="90000"/>
              </a:lnSpc>
              <a:spcBef>
                <a:spcPts val="0"/>
              </a:spcBef>
              <a:spcAft>
                <a:spcPts val="0"/>
              </a:spcAft>
              <a:buNone/>
            </a:pPr>
            <a:r>
              <a:rPr lang="zh-CN" sz="1300">
                <a:solidFill>
                  <a:schemeClr val="dk1"/>
                </a:solidFill>
              </a:rPr>
              <a:t>Minimum Filter</a:t>
            </a:r>
            <a:endParaRPr sz="1300"/>
          </a:p>
        </p:txBody>
      </p:sp>
      <p:sp>
        <p:nvSpPr>
          <p:cNvPr id="194" name="Google Shape;194;p27"/>
          <p:cNvSpPr txBox="1"/>
          <p:nvPr/>
        </p:nvSpPr>
        <p:spPr>
          <a:xfrm>
            <a:off x="2939425" y="2517925"/>
            <a:ext cx="3000000" cy="364800"/>
          </a:xfrm>
          <a:prstGeom prst="rect">
            <a:avLst/>
          </a:prstGeom>
          <a:noFill/>
          <a:ln>
            <a:noFill/>
          </a:ln>
        </p:spPr>
        <p:txBody>
          <a:bodyPr anchorCtr="0" anchor="t" bIns="91425" lIns="91425" spcFirstLastPara="1" rIns="91425" wrap="square" tIns="91425">
            <a:spAutoFit/>
          </a:bodyPr>
          <a:lstStyle/>
          <a:p>
            <a:pPr indent="0" lvl="0" marL="457200" rtl="0" algn="l">
              <a:lnSpc>
                <a:spcPct val="90000"/>
              </a:lnSpc>
              <a:spcBef>
                <a:spcPts val="0"/>
              </a:spcBef>
              <a:spcAft>
                <a:spcPts val="0"/>
              </a:spcAft>
              <a:buNone/>
            </a:pPr>
            <a:r>
              <a:rPr lang="zh-CN" sz="1300">
                <a:solidFill>
                  <a:schemeClr val="dk1"/>
                </a:solidFill>
              </a:rPr>
              <a:t>        Rank Order Filter</a:t>
            </a:r>
            <a:endParaRPr sz="1300"/>
          </a:p>
        </p:txBody>
      </p:sp>
      <p:sp>
        <p:nvSpPr>
          <p:cNvPr id="195" name="Google Shape;195;p27"/>
          <p:cNvSpPr txBox="1"/>
          <p:nvPr/>
        </p:nvSpPr>
        <p:spPr>
          <a:xfrm>
            <a:off x="5870238" y="2517925"/>
            <a:ext cx="3000000" cy="364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t/>
            </a:r>
            <a:endParaRPr sz="1300"/>
          </a:p>
        </p:txBody>
      </p:sp>
      <p:pic>
        <p:nvPicPr>
          <p:cNvPr id="196" name="Google Shape;196;p27"/>
          <p:cNvPicPr preferRelativeResize="0"/>
          <p:nvPr/>
        </p:nvPicPr>
        <p:blipFill>
          <a:blip r:embed="rId3">
            <a:alphaModFix/>
          </a:blip>
          <a:stretch>
            <a:fillRect/>
          </a:stretch>
        </p:blipFill>
        <p:spPr>
          <a:xfrm>
            <a:off x="221673" y="792675"/>
            <a:ext cx="2530151" cy="1712025"/>
          </a:xfrm>
          <a:prstGeom prst="rect">
            <a:avLst/>
          </a:prstGeom>
          <a:noFill/>
          <a:ln>
            <a:noFill/>
          </a:ln>
        </p:spPr>
      </p:pic>
      <p:pic>
        <p:nvPicPr>
          <p:cNvPr id="197" name="Google Shape;197;p27"/>
          <p:cNvPicPr preferRelativeResize="0"/>
          <p:nvPr/>
        </p:nvPicPr>
        <p:blipFill>
          <a:blip r:embed="rId4">
            <a:alphaModFix/>
          </a:blip>
          <a:stretch>
            <a:fillRect/>
          </a:stretch>
        </p:blipFill>
        <p:spPr>
          <a:xfrm>
            <a:off x="3071999" y="778067"/>
            <a:ext cx="2651475" cy="1755370"/>
          </a:xfrm>
          <a:prstGeom prst="rect">
            <a:avLst/>
          </a:prstGeom>
          <a:noFill/>
          <a:ln>
            <a:noFill/>
          </a:ln>
        </p:spPr>
      </p:pic>
      <p:pic>
        <p:nvPicPr>
          <p:cNvPr id="198" name="Google Shape;198;p27"/>
          <p:cNvPicPr preferRelativeResize="0"/>
          <p:nvPr/>
        </p:nvPicPr>
        <p:blipFill>
          <a:blip r:embed="rId4">
            <a:alphaModFix/>
          </a:blip>
          <a:stretch>
            <a:fillRect/>
          </a:stretch>
        </p:blipFill>
        <p:spPr>
          <a:xfrm>
            <a:off x="6113175" y="771002"/>
            <a:ext cx="2651475" cy="1755360"/>
          </a:xfrm>
          <a:prstGeom prst="rect">
            <a:avLst/>
          </a:prstGeom>
          <a:noFill/>
          <a:ln>
            <a:noFill/>
          </a:ln>
        </p:spPr>
      </p:pic>
      <p:pic>
        <p:nvPicPr>
          <p:cNvPr id="199" name="Google Shape;199;p27"/>
          <p:cNvPicPr preferRelativeResize="0"/>
          <p:nvPr/>
        </p:nvPicPr>
        <p:blipFill>
          <a:blip r:embed="rId5">
            <a:alphaModFix/>
          </a:blip>
          <a:stretch>
            <a:fillRect/>
          </a:stretch>
        </p:blipFill>
        <p:spPr>
          <a:xfrm>
            <a:off x="207787" y="2786987"/>
            <a:ext cx="2557925" cy="1671713"/>
          </a:xfrm>
          <a:prstGeom prst="rect">
            <a:avLst/>
          </a:prstGeom>
          <a:noFill/>
          <a:ln>
            <a:noFill/>
          </a:ln>
        </p:spPr>
      </p:pic>
      <p:pic>
        <p:nvPicPr>
          <p:cNvPr id="200" name="Google Shape;200;p27"/>
          <p:cNvPicPr preferRelativeResize="0"/>
          <p:nvPr/>
        </p:nvPicPr>
        <p:blipFill>
          <a:blip r:embed="rId6">
            <a:alphaModFix/>
          </a:blip>
          <a:stretch>
            <a:fillRect/>
          </a:stretch>
        </p:blipFill>
        <p:spPr>
          <a:xfrm>
            <a:off x="3089150" y="2832500"/>
            <a:ext cx="2651475" cy="1649550"/>
          </a:xfrm>
          <a:prstGeom prst="rect">
            <a:avLst/>
          </a:prstGeom>
          <a:noFill/>
          <a:ln>
            <a:noFill/>
          </a:ln>
        </p:spPr>
      </p:pic>
      <p:pic>
        <p:nvPicPr>
          <p:cNvPr id="201" name="Google Shape;201;p27"/>
          <p:cNvPicPr preferRelativeResize="0"/>
          <p:nvPr/>
        </p:nvPicPr>
        <p:blipFill>
          <a:blip r:embed="rId7">
            <a:alphaModFix/>
          </a:blip>
          <a:stretch>
            <a:fillRect/>
          </a:stretch>
        </p:blipFill>
        <p:spPr>
          <a:xfrm>
            <a:off x="6103675" y="2786975"/>
            <a:ext cx="2557925" cy="1717247"/>
          </a:xfrm>
          <a:prstGeom prst="rect">
            <a:avLst/>
          </a:prstGeom>
          <a:noFill/>
          <a:ln>
            <a:noFill/>
          </a:ln>
        </p:spPr>
      </p:pic>
      <p:sp>
        <p:nvSpPr>
          <p:cNvPr id="202" name="Google Shape;202;p27"/>
          <p:cNvSpPr txBox="1"/>
          <p:nvPr/>
        </p:nvSpPr>
        <p:spPr>
          <a:xfrm>
            <a:off x="5870238" y="2517913"/>
            <a:ext cx="3000000" cy="364800"/>
          </a:xfrm>
          <a:prstGeom prst="rect">
            <a:avLst/>
          </a:prstGeom>
          <a:noFill/>
          <a:ln>
            <a:noFill/>
          </a:ln>
        </p:spPr>
        <p:txBody>
          <a:bodyPr anchorCtr="0" anchor="t" bIns="91425" lIns="91425" spcFirstLastPara="1" rIns="91425" wrap="square" tIns="91425">
            <a:spAutoFit/>
          </a:bodyPr>
          <a:lstStyle/>
          <a:p>
            <a:pPr indent="0" lvl="0" marL="457200" rtl="0" algn="l">
              <a:lnSpc>
                <a:spcPct val="90000"/>
              </a:lnSpc>
              <a:spcBef>
                <a:spcPts val="0"/>
              </a:spcBef>
              <a:spcAft>
                <a:spcPts val="0"/>
              </a:spcAft>
              <a:buNone/>
            </a:pPr>
            <a:r>
              <a:rPr lang="zh-CN" sz="1300">
                <a:solidFill>
                  <a:schemeClr val="dk1"/>
                </a:solidFill>
              </a:rPr>
              <a:t>        Geometric Mean Filter</a:t>
            </a:r>
            <a:endParaRPr sz="13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8"/>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zh-CN" sz="2500"/>
              <a:t>Model - autoencoder</a:t>
            </a:r>
            <a:endParaRPr sz="2500"/>
          </a:p>
        </p:txBody>
      </p:sp>
      <p:sp>
        <p:nvSpPr>
          <p:cNvPr id="208" name="Google Shape;208;p28"/>
          <p:cNvSpPr txBox="1"/>
          <p:nvPr>
            <p:ph idx="1" type="body"/>
          </p:nvPr>
        </p:nvSpPr>
        <p:spPr>
          <a:xfrm>
            <a:off x="628650" y="1369219"/>
            <a:ext cx="7886700" cy="3066000"/>
          </a:xfrm>
          <a:prstGeom prst="rect">
            <a:avLst/>
          </a:prstGeom>
        </p:spPr>
        <p:txBody>
          <a:bodyPr anchorCtr="0" anchor="t" bIns="34275" lIns="68575" spcFirstLastPara="1" rIns="68575" wrap="square" tIns="34275">
            <a:normAutofit/>
          </a:bodyPr>
          <a:lstStyle/>
          <a:p>
            <a:pPr indent="-336550" lvl="0" marL="457200" rtl="0" algn="l">
              <a:spcBef>
                <a:spcPts val="0"/>
              </a:spcBef>
              <a:spcAft>
                <a:spcPts val="0"/>
              </a:spcAft>
              <a:buClr>
                <a:schemeClr val="dk1"/>
              </a:buClr>
              <a:buSzPts val="1700"/>
              <a:buChar char="●"/>
            </a:pPr>
            <a:r>
              <a:rPr lang="zh-CN" sz="1700">
                <a:solidFill>
                  <a:schemeClr val="dk1"/>
                </a:solidFill>
              </a:rPr>
              <a:t>Autoencoder Model Overview</a:t>
            </a:r>
            <a:endParaRPr sz="1700">
              <a:solidFill>
                <a:schemeClr val="dk1"/>
              </a:solidFill>
            </a:endParaRPr>
          </a:p>
          <a:p>
            <a:pPr indent="0" lvl="0" marL="0" rtl="0" algn="l">
              <a:spcBef>
                <a:spcPts val="0"/>
              </a:spcBef>
              <a:spcAft>
                <a:spcPts val="0"/>
              </a:spcAft>
              <a:buNone/>
            </a:pPr>
            <a:r>
              <a:t/>
            </a:r>
            <a:endParaRPr sz="2200">
              <a:solidFill>
                <a:schemeClr val="dk1"/>
              </a:solidFill>
            </a:endParaRPr>
          </a:p>
          <a:p>
            <a:pPr indent="0" lvl="0" marL="0" rtl="0" algn="l">
              <a:spcBef>
                <a:spcPts val="0"/>
              </a:spcBef>
              <a:spcAft>
                <a:spcPts val="0"/>
              </a:spcAft>
              <a:buNone/>
            </a:pPr>
            <a:r>
              <a:t/>
            </a:r>
            <a:endParaRPr sz="2200">
              <a:solidFill>
                <a:schemeClr val="dk1"/>
              </a:solidFill>
            </a:endParaRPr>
          </a:p>
          <a:p>
            <a:pPr indent="-336550" lvl="0" marL="457200" rtl="0" algn="l">
              <a:spcBef>
                <a:spcPts val="0"/>
              </a:spcBef>
              <a:spcAft>
                <a:spcPts val="0"/>
              </a:spcAft>
              <a:buClr>
                <a:schemeClr val="dk1"/>
              </a:buClr>
              <a:buSzPts val="1700"/>
              <a:buChar char="●"/>
            </a:pPr>
            <a:r>
              <a:rPr lang="zh-CN" sz="1700">
                <a:solidFill>
                  <a:schemeClr val="dk1"/>
                </a:solidFill>
              </a:rPr>
              <a:t>Model architecture and training process</a:t>
            </a:r>
            <a:endParaRPr sz="2200">
              <a:solidFill>
                <a:schemeClr val="dk1"/>
              </a:solidFill>
            </a:endParaRPr>
          </a:p>
          <a:p>
            <a:pPr indent="0" lvl="0" marL="0" rtl="0" algn="l">
              <a:spcBef>
                <a:spcPts val="0"/>
              </a:spcBef>
              <a:spcAft>
                <a:spcPts val="0"/>
              </a:spcAft>
              <a:buNone/>
            </a:pPr>
            <a:r>
              <a:t/>
            </a:r>
            <a:endParaRPr sz="2200">
              <a:solidFill>
                <a:schemeClr val="dk1"/>
              </a:solidFill>
            </a:endParaRPr>
          </a:p>
          <a:p>
            <a:pPr indent="0" lvl="0" marL="0" rtl="0" algn="l">
              <a:spcBef>
                <a:spcPts val="0"/>
              </a:spcBef>
              <a:spcAft>
                <a:spcPts val="0"/>
              </a:spcAft>
              <a:buNone/>
            </a:pPr>
            <a:r>
              <a:t/>
            </a:r>
            <a:endParaRPr sz="2200">
              <a:solidFill>
                <a:schemeClr val="dk1"/>
              </a:solidFill>
            </a:endParaRPr>
          </a:p>
          <a:p>
            <a:pPr indent="-336550" lvl="0" marL="457200" rtl="0" algn="l">
              <a:spcBef>
                <a:spcPts val="0"/>
              </a:spcBef>
              <a:spcAft>
                <a:spcPts val="0"/>
              </a:spcAft>
              <a:buClr>
                <a:schemeClr val="dk1"/>
              </a:buClr>
              <a:buSzPts val="1700"/>
              <a:buChar char="●"/>
            </a:pPr>
            <a:r>
              <a:rPr lang="zh-CN" sz="1700">
                <a:solidFill>
                  <a:schemeClr val="dk1"/>
                </a:solidFill>
              </a:rPr>
              <a:t>Observations</a:t>
            </a:r>
            <a:endParaRPr sz="1700">
              <a:solidFill>
                <a:schemeClr val="dk1"/>
              </a:solidFill>
            </a:endParaRPr>
          </a:p>
        </p:txBody>
      </p:sp>
      <p:sp>
        <p:nvSpPr>
          <p:cNvPr id="209" name="Google Shape;209;p28"/>
          <p:cNvSpPr txBox="1"/>
          <p:nvPr/>
        </p:nvSpPr>
        <p:spPr>
          <a:xfrm>
            <a:off x="89807" y="4669159"/>
            <a:ext cx="5494500" cy="1923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Font typeface="Arial"/>
              <a:buNone/>
            </a:pPr>
            <a:r>
              <a:rPr lang="zh-CN" sz="800">
                <a:solidFill>
                  <a:schemeClr val="dk1"/>
                </a:solidFill>
              </a:rPr>
              <a:t>Presenter: Ziyao Wei (z5306143)</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9"/>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zh-CN" sz="1700"/>
              <a:t>Autoencoder Model Overview</a:t>
            </a:r>
            <a:endParaRPr/>
          </a:p>
        </p:txBody>
      </p:sp>
      <p:sp>
        <p:nvSpPr>
          <p:cNvPr id="215" name="Google Shape;215;p29"/>
          <p:cNvSpPr txBox="1"/>
          <p:nvPr>
            <p:ph idx="1" type="body"/>
          </p:nvPr>
        </p:nvSpPr>
        <p:spPr>
          <a:xfrm>
            <a:off x="628650" y="1347794"/>
            <a:ext cx="7886700" cy="3066000"/>
          </a:xfrm>
          <a:prstGeom prst="rect">
            <a:avLst/>
          </a:prstGeom>
        </p:spPr>
        <p:txBody>
          <a:bodyPr anchorCtr="0" anchor="t" bIns="34275" lIns="68575" spcFirstLastPara="1" rIns="68575" wrap="square" tIns="34275">
            <a:normAutofit fontScale="85000" lnSpcReduction="20000"/>
          </a:bodyPr>
          <a:lstStyle/>
          <a:p>
            <a:pPr indent="-300186" lvl="0" marL="457200" rtl="0" algn="l">
              <a:spcBef>
                <a:spcPts val="0"/>
              </a:spcBef>
              <a:spcAft>
                <a:spcPts val="0"/>
              </a:spcAft>
              <a:buSzPct val="76828"/>
              <a:buChar char="●"/>
            </a:pPr>
            <a:r>
              <a:rPr lang="zh-CN" sz="1726">
                <a:solidFill>
                  <a:schemeClr val="dk1"/>
                </a:solidFill>
              </a:rPr>
              <a:t>Introduction to Autoencoders</a:t>
            </a:r>
            <a:endParaRPr sz="1726">
              <a:solidFill>
                <a:schemeClr val="dk1"/>
              </a:solidFill>
            </a:endParaRPr>
          </a:p>
          <a:p>
            <a:pPr indent="-300186" lvl="1" marL="914400" rtl="0" algn="l">
              <a:spcBef>
                <a:spcPts val="0"/>
              </a:spcBef>
              <a:spcAft>
                <a:spcPts val="0"/>
              </a:spcAft>
              <a:buSzPct val="76828"/>
              <a:buChar char="○"/>
            </a:pPr>
            <a:r>
              <a:rPr lang="zh-CN" sz="1726">
                <a:solidFill>
                  <a:schemeClr val="dk1"/>
                </a:solidFill>
              </a:rPr>
              <a:t>Learn efficient data representations</a:t>
            </a:r>
            <a:endParaRPr sz="1726">
              <a:solidFill>
                <a:schemeClr val="dk1"/>
              </a:solidFill>
            </a:endParaRPr>
          </a:p>
          <a:p>
            <a:pPr indent="-300186" lvl="1" marL="914400" rtl="0" algn="l">
              <a:spcBef>
                <a:spcPts val="0"/>
              </a:spcBef>
              <a:spcAft>
                <a:spcPts val="0"/>
              </a:spcAft>
              <a:buSzPct val="76828"/>
              <a:buChar char="○"/>
            </a:pPr>
            <a:r>
              <a:rPr lang="zh-CN" sz="1726">
                <a:solidFill>
                  <a:schemeClr val="dk1"/>
                </a:solidFill>
              </a:rPr>
              <a:t>Used for dimensionality reduction and feature learning</a:t>
            </a:r>
            <a:endParaRPr sz="1726">
              <a:solidFill>
                <a:schemeClr val="dk1"/>
              </a:solidFill>
            </a:endParaRPr>
          </a:p>
          <a:p>
            <a:pPr indent="0" lvl="0" marL="914400" rtl="0" algn="l">
              <a:spcBef>
                <a:spcPts val="0"/>
              </a:spcBef>
              <a:spcAft>
                <a:spcPts val="0"/>
              </a:spcAft>
              <a:buNone/>
            </a:pPr>
            <a:r>
              <a:t/>
            </a:r>
            <a:endParaRPr sz="1726">
              <a:solidFill>
                <a:schemeClr val="dk1"/>
              </a:solidFill>
            </a:endParaRPr>
          </a:p>
          <a:p>
            <a:pPr indent="-300186" lvl="0" marL="457200" rtl="0" algn="l">
              <a:spcBef>
                <a:spcPts val="0"/>
              </a:spcBef>
              <a:spcAft>
                <a:spcPts val="0"/>
              </a:spcAft>
              <a:buSzPct val="76828"/>
              <a:buChar char="●"/>
            </a:pPr>
            <a:r>
              <a:rPr lang="zh-CN" sz="1726">
                <a:solidFill>
                  <a:schemeClr val="dk1"/>
                </a:solidFill>
              </a:rPr>
              <a:t>Encoder</a:t>
            </a:r>
            <a:endParaRPr sz="1726">
              <a:solidFill>
                <a:schemeClr val="dk1"/>
              </a:solidFill>
            </a:endParaRPr>
          </a:p>
          <a:p>
            <a:pPr indent="-300186" lvl="1" marL="914400" rtl="0" algn="l">
              <a:spcBef>
                <a:spcPts val="0"/>
              </a:spcBef>
              <a:spcAft>
                <a:spcPts val="0"/>
              </a:spcAft>
              <a:buSzPct val="76828"/>
              <a:buChar char="○"/>
            </a:pPr>
            <a:r>
              <a:rPr lang="zh-CN" sz="1726">
                <a:solidFill>
                  <a:schemeClr val="dk1"/>
                </a:solidFill>
              </a:rPr>
              <a:t>Compresses input data into a latent space</a:t>
            </a:r>
            <a:endParaRPr sz="1726">
              <a:solidFill>
                <a:schemeClr val="dk1"/>
              </a:solidFill>
            </a:endParaRPr>
          </a:p>
          <a:p>
            <a:pPr indent="-300186" lvl="1" marL="914400" rtl="0" algn="l">
              <a:spcBef>
                <a:spcPts val="0"/>
              </a:spcBef>
              <a:spcAft>
                <a:spcPts val="0"/>
              </a:spcAft>
              <a:buSzPct val="76828"/>
              <a:buChar char="○"/>
            </a:pPr>
            <a:r>
              <a:rPr lang="zh-CN" sz="1726">
                <a:solidFill>
                  <a:schemeClr val="dk1"/>
                </a:solidFill>
              </a:rPr>
              <a:t>Utilizes convolutional layers for feature extraction</a:t>
            </a:r>
            <a:endParaRPr sz="1726">
              <a:solidFill>
                <a:schemeClr val="dk1"/>
              </a:solidFill>
            </a:endParaRPr>
          </a:p>
          <a:p>
            <a:pPr indent="-300186" lvl="1" marL="914400" rtl="0" algn="l">
              <a:spcBef>
                <a:spcPts val="0"/>
              </a:spcBef>
              <a:spcAft>
                <a:spcPts val="0"/>
              </a:spcAft>
              <a:buSzPct val="76828"/>
              <a:buChar char="○"/>
            </a:pPr>
            <a:r>
              <a:rPr lang="zh-CN" sz="1726">
                <a:solidFill>
                  <a:schemeClr val="dk1"/>
                </a:solidFill>
              </a:rPr>
              <a:t>Pooling layers reduce dimensionalit</a:t>
            </a:r>
            <a:r>
              <a:rPr lang="zh-CN" sz="1726">
                <a:solidFill>
                  <a:schemeClr val="dk1"/>
                </a:solidFill>
              </a:rPr>
              <a:t>y</a:t>
            </a:r>
            <a:endParaRPr sz="1726">
              <a:solidFill>
                <a:schemeClr val="dk1"/>
              </a:solidFill>
            </a:endParaRPr>
          </a:p>
          <a:p>
            <a:pPr indent="0" lvl="0" marL="914400" rtl="0" algn="l">
              <a:spcBef>
                <a:spcPts val="0"/>
              </a:spcBef>
              <a:spcAft>
                <a:spcPts val="0"/>
              </a:spcAft>
              <a:buNone/>
            </a:pPr>
            <a:r>
              <a:t/>
            </a:r>
            <a:endParaRPr sz="1726">
              <a:solidFill>
                <a:schemeClr val="dk1"/>
              </a:solidFill>
            </a:endParaRPr>
          </a:p>
          <a:p>
            <a:pPr indent="-300186" lvl="0" marL="457200" rtl="0" algn="l">
              <a:spcBef>
                <a:spcPts val="0"/>
              </a:spcBef>
              <a:spcAft>
                <a:spcPts val="0"/>
              </a:spcAft>
              <a:buSzPct val="76828"/>
              <a:buChar char="●"/>
            </a:pPr>
            <a:r>
              <a:rPr lang="zh-CN" sz="1726">
                <a:solidFill>
                  <a:schemeClr val="dk1"/>
                </a:solidFill>
              </a:rPr>
              <a:t>Decoder</a:t>
            </a:r>
            <a:endParaRPr sz="1726">
              <a:solidFill>
                <a:schemeClr val="dk1"/>
              </a:solidFill>
            </a:endParaRPr>
          </a:p>
          <a:p>
            <a:pPr indent="-300186" lvl="1" marL="914400" rtl="0" algn="l">
              <a:spcBef>
                <a:spcPts val="0"/>
              </a:spcBef>
              <a:spcAft>
                <a:spcPts val="0"/>
              </a:spcAft>
              <a:buSzPct val="76828"/>
              <a:buChar char="○"/>
            </a:pPr>
            <a:r>
              <a:rPr lang="zh-CN" sz="1726">
                <a:solidFill>
                  <a:schemeClr val="dk1"/>
                </a:solidFill>
              </a:rPr>
              <a:t>Reconstructs data from the latent representation</a:t>
            </a:r>
            <a:endParaRPr sz="1726">
              <a:solidFill>
                <a:schemeClr val="dk1"/>
              </a:solidFill>
            </a:endParaRPr>
          </a:p>
          <a:p>
            <a:pPr indent="-300186" lvl="1" marL="914400" rtl="0" algn="l">
              <a:spcBef>
                <a:spcPts val="0"/>
              </a:spcBef>
              <a:spcAft>
                <a:spcPts val="0"/>
              </a:spcAft>
              <a:buSzPct val="76828"/>
              <a:buChar char="○"/>
            </a:pPr>
            <a:r>
              <a:rPr lang="zh-CN" sz="1726">
                <a:solidFill>
                  <a:schemeClr val="dk1"/>
                </a:solidFill>
              </a:rPr>
              <a:t>Uses transposed convolutional layers to upsample data</a:t>
            </a:r>
            <a:endParaRPr sz="1726">
              <a:solidFill>
                <a:schemeClr val="dk1"/>
              </a:solidFill>
            </a:endParaRPr>
          </a:p>
          <a:p>
            <a:pPr indent="0" lvl="0" marL="914400" rtl="0" algn="l">
              <a:spcBef>
                <a:spcPts val="0"/>
              </a:spcBef>
              <a:spcAft>
                <a:spcPts val="0"/>
              </a:spcAft>
              <a:buNone/>
            </a:pPr>
            <a:r>
              <a:t/>
            </a:r>
            <a:endParaRPr sz="1726">
              <a:solidFill>
                <a:schemeClr val="dk1"/>
              </a:solidFill>
            </a:endParaRPr>
          </a:p>
          <a:p>
            <a:pPr indent="-300186" lvl="0" marL="457200" rtl="0" algn="l">
              <a:spcBef>
                <a:spcPts val="0"/>
              </a:spcBef>
              <a:spcAft>
                <a:spcPts val="0"/>
              </a:spcAft>
              <a:buSzPct val="76828"/>
              <a:buChar char="●"/>
            </a:pPr>
            <a:r>
              <a:rPr lang="zh-CN" sz="1726">
                <a:solidFill>
                  <a:schemeClr val="dk1"/>
                </a:solidFill>
              </a:rPr>
              <a:t>Application in Project</a:t>
            </a:r>
            <a:endParaRPr sz="1726">
              <a:solidFill>
                <a:schemeClr val="dk1"/>
              </a:solidFill>
            </a:endParaRPr>
          </a:p>
          <a:p>
            <a:pPr indent="-300186" lvl="1" marL="914400" rtl="0" algn="l">
              <a:spcBef>
                <a:spcPts val="0"/>
              </a:spcBef>
              <a:spcAft>
                <a:spcPts val="0"/>
              </a:spcAft>
              <a:buSzPct val="76828"/>
              <a:buChar char="○"/>
            </a:pPr>
            <a:r>
              <a:rPr lang="zh-CN" sz="1726">
                <a:solidFill>
                  <a:schemeClr val="dk1"/>
                </a:solidFill>
              </a:rPr>
              <a:t>Trained to denoise images</a:t>
            </a:r>
            <a:endParaRPr sz="1726">
              <a:solidFill>
                <a:schemeClr val="dk1"/>
              </a:solidFill>
            </a:endParaRPr>
          </a:p>
          <a:p>
            <a:pPr indent="-300186" lvl="1" marL="914400" rtl="0" algn="l">
              <a:spcBef>
                <a:spcPts val="0"/>
              </a:spcBef>
              <a:spcAft>
                <a:spcPts val="0"/>
              </a:spcAft>
              <a:buSzPct val="76828"/>
              <a:buChar char="○"/>
            </a:pPr>
            <a:r>
              <a:rPr lang="zh-CN" sz="1726">
                <a:solidFill>
                  <a:schemeClr val="dk1"/>
                </a:solidFill>
              </a:rPr>
              <a:t>Minimizes reconstruction loss between noisy and clean images</a:t>
            </a:r>
            <a:endParaRPr sz="1726">
              <a:solidFill>
                <a:schemeClr val="dk1"/>
              </a:solidFill>
            </a:endParaRPr>
          </a:p>
          <a:p>
            <a:pPr indent="0" lvl="0" marL="457200" rtl="0" algn="l">
              <a:spcBef>
                <a:spcPts val="0"/>
              </a:spcBef>
              <a:spcAft>
                <a:spcPts val="0"/>
              </a:spcAft>
              <a:buNone/>
            </a:pPr>
            <a:r>
              <a:t/>
            </a:r>
            <a:endParaRPr sz="2500">
              <a:solidFill>
                <a:schemeClr val="dk1"/>
              </a:solidFill>
            </a:endParaRPr>
          </a:p>
          <a:p>
            <a:pPr indent="0" lvl="0" marL="0" rtl="0" algn="l">
              <a:spcBef>
                <a:spcPts val="800"/>
              </a:spcBef>
              <a:spcAft>
                <a:spcPts val="1200"/>
              </a:spcAft>
              <a:buNone/>
            </a:pPr>
            <a:r>
              <a:t/>
            </a:r>
            <a:endParaRPr/>
          </a:p>
        </p:txBody>
      </p:sp>
      <p:sp>
        <p:nvSpPr>
          <p:cNvPr id="216" name="Google Shape;216;p29"/>
          <p:cNvSpPr txBox="1"/>
          <p:nvPr/>
        </p:nvSpPr>
        <p:spPr>
          <a:xfrm>
            <a:off x="89807" y="4669159"/>
            <a:ext cx="5494500" cy="1923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zh-CN" sz="800">
                <a:solidFill>
                  <a:schemeClr val="dk1"/>
                </a:solidFill>
              </a:rPr>
              <a:t>Presenter: Ziyao Wei (z5306143)</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0"/>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zh-CN" sz="1700"/>
              <a:t>Model architecture and training process</a:t>
            </a:r>
            <a:endParaRPr/>
          </a:p>
        </p:txBody>
      </p:sp>
      <p:pic>
        <p:nvPicPr>
          <p:cNvPr id="222" name="Google Shape;222;p30"/>
          <p:cNvPicPr preferRelativeResize="0"/>
          <p:nvPr/>
        </p:nvPicPr>
        <p:blipFill>
          <a:blip r:embed="rId3">
            <a:alphaModFix/>
          </a:blip>
          <a:stretch>
            <a:fillRect/>
          </a:stretch>
        </p:blipFill>
        <p:spPr>
          <a:xfrm>
            <a:off x="1601225" y="982475"/>
            <a:ext cx="4941151" cy="3416700"/>
          </a:xfrm>
          <a:prstGeom prst="rect">
            <a:avLst/>
          </a:prstGeom>
          <a:noFill/>
          <a:ln>
            <a:noFill/>
          </a:ln>
        </p:spPr>
      </p:pic>
      <p:sp>
        <p:nvSpPr>
          <p:cNvPr id="223" name="Google Shape;223;p30"/>
          <p:cNvSpPr txBox="1"/>
          <p:nvPr/>
        </p:nvSpPr>
        <p:spPr>
          <a:xfrm>
            <a:off x="89807" y="4669159"/>
            <a:ext cx="5494500" cy="1923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zh-CN" sz="800">
                <a:solidFill>
                  <a:schemeClr val="dk1"/>
                </a:solidFill>
              </a:rPr>
              <a:t>Presenter: Ziyao Wei (z5306143)</a:t>
            </a:r>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1"/>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zh-CN" sz="2100"/>
              <a:t>Observations</a:t>
            </a:r>
            <a:endParaRPr sz="1500"/>
          </a:p>
        </p:txBody>
      </p:sp>
      <p:sp>
        <p:nvSpPr>
          <p:cNvPr id="229" name="Google Shape;229;p31"/>
          <p:cNvSpPr txBox="1"/>
          <p:nvPr>
            <p:ph idx="1" type="body"/>
          </p:nvPr>
        </p:nvSpPr>
        <p:spPr>
          <a:xfrm>
            <a:off x="628650" y="1369219"/>
            <a:ext cx="7886700" cy="3066000"/>
          </a:xfrm>
          <a:prstGeom prst="rect">
            <a:avLst/>
          </a:prstGeom>
        </p:spPr>
        <p:txBody>
          <a:bodyPr anchorCtr="0" anchor="t" bIns="34275" lIns="68575" spcFirstLastPara="1" rIns="68575" wrap="square" tIns="34275">
            <a:normAutofit/>
          </a:bodyPr>
          <a:lstStyle/>
          <a:p>
            <a:pPr indent="0" lvl="0" marL="0" rtl="0" algn="l">
              <a:spcBef>
                <a:spcPts val="800"/>
              </a:spcBef>
              <a:spcAft>
                <a:spcPts val="1200"/>
              </a:spcAft>
              <a:buNone/>
            </a:pPr>
            <a:r>
              <a:t/>
            </a:r>
            <a:endParaRPr/>
          </a:p>
        </p:txBody>
      </p:sp>
      <p:sp>
        <p:nvSpPr>
          <p:cNvPr id="230" name="Google Shape;230;p31"/>
          <p:cNvSpPr/>
          <p:nvPr/>
        </p:nvSpPr>
        <p:spPr>
          <a:xfrm>
            <a:off x="762300" y="1857125"/>
            <a:ext cx="2902200" cy="18255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RGB</a:t>
            </a:r>
            <a:endParaRPr/>
          </a:p>
        </p:txBody>
      </p:sp>
      <p:sp>
        <p:nvSpPr>
          <p:cNvPr id="231" name="Google Shape;231;p31"/>
          <p:cNvSpPr/>
          <p:nvPr/>
        </p:nvSpPr>
        <p:spPr>
          <a:xfrm>
            <a:off x="5413550" y="1857125"/>
            <a:ext cx="2902200" cy="18255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Grey</a:t>
            </a:r>
            <a:endParaRPr/>
          </a:p>
        </p:txBody>
      </p:sp>
      <p:sp>
        <p:nvSpPr>
          <p:cNvPr id="232" name="Google Shape;232;p31"/>
          <p:cNvSpPr txBox="1"/>
          <p:nvPr/>
        </p:nvSpPr>
        <p:spPr>
          <a:xfrm>
            <a:off x="4148150" y="2163700"/>
            <a:ext cx="585900" cy="11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6100">
                <a:solidFill>
                  <a:schemeClr val="dk2"/>
                </a:solidFill>
              </a:rPr>
              <a:t>？</a:t>
            </a:r>
            <a:endParaRPr sz="6100">
              <a:solidFill>
                <a:schemeClr val="dk2"/>
              </a:solidFill>
            </a:endParaRPr>
          </a:p>
        </p:txBody>
      </p:sp>
      <p:sp>
        <p:nvSpPr>
          <p:cNvPr id="233" name="Google Shape;233;p31"/>
          <p:cNvSpPr txBox="1"/>
          <p:nvPr/>
        </p:nvSpPr>
        <p:spPr>
          <a:xfrm>
            <a:off x="89807" y="4669159"/>
            <a:ext cx="5494500" cy="1923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zh-CN" sz="800">
                <a:solidFill>
                  <a:schemeClr val="dk1"/>
                </a:solidFill>
              </a:rPr>
              <a:t>Presenter: Ziyao Wei (z5306143)</a:t>
            </a:r>
            <a:endParaRPr sz="1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2"/>
          <p:cNvSpPr txBox="1"/>
          <p:nvPr>
            <p:ph type="title"/>
          </p:nvPr>
        </p:nvSpPr>
        <p:spPr>
          <a:xfrm>
            <a:off x="173736" y="102394"/>
            <a:ext cx="8723400" cy="629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lang="zh-CN" sz="1100"/>
              <a:t>Method(s) </a:t>
            </a:r>
            <a:r>
              <a:rPr lang="zh-CN"/>
              <a:t>– Classification</a:t>
            </a:r>
            <a:endParaRPr sz="1100"/>
          </a:p>
        </p:txBody>
      </p:sp>
      <p:sp>
        <p:nvSpPr>
          <p:cNvPr id="239" name="Google Shape;239;p32"/>
          <p:cNvSpPr txBox="1"/>
          <p:nvPr>
            <p:ph idx="1" type="body"/>
          </p:nvPr>
        </p:nvSpPr>
        <p:spPr>
          <a:xfrm>
            <a:off x="173725" y="731525"/>
            <a:ext cx="1881300" cy="1840200"/>
          </a:xfrm>
          <a:prstGeom prst="rect">
            <a:avLst/>
          </a:prstGeom>
          <a:noFill/>
          <a:ln>
            <a:noFill/>
          </a:ln>
        </p:spPr>
        <p:txBody>
          <a:bodyPr anchorCtr="0" anchor="t" bIns="34275" lIns="68575" spcFirstLastPara="1" rIns="68575" wrap="square" tIns="34275">
            <a:normAutofit/>
          </a:bodyPr>
          <a:lstStyle/>
          <a:p>
            <a:pPr indent="-196850" lvl="0" marL="177800" rtl="0" algn="l">
              <a:lnSpc>
                <a:spcPct val="90000"/>
              </a:lnSpc>
              <a:spcBef>
                <a:spcPts val="0"/>
              </a:spcBef>
              <a:spcAft>
                <a:spcPts val="1200"/>
              </a:spcAft>
              <a:buClr>
                <a:schemeClr val="dk1"/>
              </a:buClr>
              <a:buSzPts val="2500"/>
              <a:buFont typeface="Noto Sans Symbols"/>
              <a:buChar char="⮚"/>
            </a:pPr>
            <a:r>
              <a:rPr lang="zh-CN" sz="1500"/>
              <a:t>Use </a:t>
            </a:r>
            <a:r>
              <a:rPr lang="zh-CN" sz="1500"/>
              <a:t>base pre-trained network,</a:t>
            </a:r>
            <a:r>
              <a:rPr lang="zh-CN" sz="1500"/>
              <a:t> with a custom heads for our dataset (21 classes)</a:t>
            </a:r>
            <a:endParaRPr sz="1500"/>
          </a:p>
        </p:txBody>
      </p:sp>
      <p:sp>
        <p:nvSpPr>
          <p:cNvPr id="240" name="Google Shape;240;p3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zh-CN" sz="1100"/>
              <a:t>‹#›</a:t>
            </a:fld>
            <a:endParaRPr sz="1100"/>
          </a:p>
        </p:txBody>
      </p:sp>
      <p:sp>
        <p:nvSpPr>
          <p:cNvPr id="241" name="Google Shape;241;p32"/>
          <p:cNvSpPr txBox="1"/>
          <p:nvPr/>
        </p:nvSpPr>
        <p:spPr>
          <a:xfrm>
            <a:off x="89807" y="4669159"/>
            <a:ext cx="54945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zh-CN" sz="800">
                <a:solidFill>
                  <a:schemeClr val="dk1"/>
                </a:solidFill>
                <a:latin typeface="Arial"/>
                <a:ea typeface="Arial"/>
                <a:cs typeface="Arial"/>
                <a:sym typeface="Arial"/>
              </a:rPr>
              <a:t>Presenter: </a:t>
            </a:r>
            <a:r>
              <a:rPr lang="zh-CN" sz="800">
                <a:solidFill>
                  <a:schemeClr val="dk1"/>
                </a:solidFill>
              </a:rPr>
              <a:t>Jiaqi Wang</a:t>
            </a:r>
            <a:r>
              <a:rPr lang="zh-CN" sz="800">
                <a:solidFill>
                  <a:schemeClr val="dk1"/>
                </a:solidFill>
                <a:latin typeface="Arial"/>
                <a:ea typeface="Arial"/>
                <a:cs typeface="Arial"/>
                <a:sym typeface="Arial"/>
              </a:rPr>
              <a:t> (</a:t>
            </a:r>
            <a:r>
              <a:rPr lang="zh-CN" sz="800">
                <a:solidFill>
                  <a:schemeClr val="dk1"/>
                </a:solidFill>
              </a:rPr>
              <a:t>z5213190</a:t>
            </a:r>
            <a:r>
              <a:rPr lang="zh-CN" sz="800">
                <a:solidFill>
                  <a:schemeClr val="dk1"/>
                </a:solidFill>
                <a:latin typeface="Arial"/>
                <a:ea typeface="Arial"/>
                <a:cs typeface="Arial"/>
                <a:sym typeface="Arial"/>
              </a:rPr>
              <a:t>)</a:t>
            </a:r>
            <a:endParaRPr sz="1100"/>
          </a:p>
        </p:txBody>
      </p:sp>
      <p:pic>
        <p:nvPicPr>
          <p:cNvPr id="242" name="Google Shape;242;p32"/>
          <p:cNvPicPr preferRelativeResize="0"/>
          <p:nvPr/>
        </p:nvPicPr>
        <p:blipFill>
          <a:blip r:embed="rId3">
            <a:alphaModFix/>
          </a:blip>
          <a:stretch>
            <a:fillRect/>
          </a:stretch>
        </p:blipFill>
        <p:spPr>
          <a:xfrm>
            <a:off x="2219275" y="647413"/>
            <a:ext cx="6213625" cy="3238362"/>
          </a:xfrm>
          <a:prstGeom prst="rect">
            <a:avLst/>
          </a:prstGeom>
          <a:noFill/>
          <a:ln>
            <a:noFill/>
          </a:ln>
        </p:spPr>
      </p:pic>
      <p:sp>
        <p:nvSpPr>
          <p:cNvPr id="243" name="Google Shape;243;p32"/>
          <p:cNvSpPr txBox="1"/>
          <p:nvPr/>
        </p:nvSpPr>
        <p:spPr>
          <a:xfrm>
            <a:off x="2055025" y="3943775"/>
            <a:ext cx="5347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100" u="sng">
                <a:solidFill>
                  <a:schemeClr val="hlink"/>
                </a:solidFill>
                <a:hlinkClick r:id="rId4"/>
              </a:rPr>
              <a:t>Transfer Learning architecture. | Download Scientific Diagram (researchgate.net)</a:t>
            </a:r>
            <a:endParaRPr sz="1800">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3"/>
          <p:cNvSpPr txBox="1"/>
          <p:nvPr>
            <p:ph type="title"/>
          </p:nvPr>
        </p:nvSpPr>
        <p:spPr>
          <a:xfrm>
            <a:off x="185675" y="-6"/>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zh-CN"/>
              <a:t>Transfer learning on </a:t>
            </a:r>
            <a:r>
              <a:rPr lang="zh-CN">
                <a:solidFill>
                  <a:schemeClr val="dk2"/>
                </a:solidFill>
              </a:rPr>
              <a:t>MobileNetV2: Total params: 2,257,984</a:t>
            </a:r>
            <a:endParaRPr>
              <a:solidFill>
                <a:schemeClr val="dk2"/>
              </a:solidFill>
            </a:endParaRPr>
          </a:p>
        </p:txBody>
      </p:sp>
      <p:sp>
        <p:nvSpPr>
          <p:cNvPr id="249" name="Google Shape;249;p33"/>
          <p:cNvSpPr txBox="1"/>
          <p:nvPr>
            <p:ph idx="1" type="body"/>
          </p:nvPr>
        </p:nvSpPr>
        <p:spPr>
          <a:xfrm>
            <a:off x="257275" y="858600"/>
            <a:ext cx="7886700" cy="540300"/>
          </a:xfrm>
          <a:prstGeom prst="rect">
            <a:avLst/>
          </a:prstGeom>
        </p:spPr>
        <p:txBody>
          <a:bodyPr anchorCtr="0" anchor="t" bIns="34275" lIns="68575" spcFirstLastPara="1" rIns="68575" wrap="square" tIns="34275">
            <a:normAutofit/>
          </a:bodyPr>
          <a:lstStyle/>
          <a:p>
            <a:pPr indent="0" lvl="0" marL="0" rtl="0" algn="l">
              <a:spcBef>
                <a:spcPts val="800"/>
              </a:spcBef>
              <a:spcAft>
                <a:spcPts val="1200"/>
              </a:spcAft>
              <a:buNone/>
            </a:pPr>
            <a:r>
              <a:rPr lang="zh-CN"/>
              <a:t>MobileNetV2’s feature extractor converts will convert the input of our dataset </a:t>
            </a:r>
            <a:r>
              <a:rPr b="1" lang="zh-CN"/>
              <a:t>(224, 224, 3) 224x224x3</a:t>
            </a:r>
            <a:r>
              <a:rPr lang="zh-CN"/>
              <a:t> image to into a </a:t>
            </a:r>
            <a:r>
              <a:rPr b="1" lang="zh-CN"/>
              <a:t>7x7x1280</a:t>
            </a:r>
            <a:r>
              <a:rPr lang="zh-CN"/>
              <a:t> block of features. (None, 7, 7, 1280). </a:t>
            </a:r>
            <a:endParaRPr/>
          </a:p>
        </p:txBody>
      </p:sp>
      <p:sp>
        <p:nvSpPr>
          <p:cNvPr id="250" name="Google Shape;250;p33"/>
          <p:cNvSpPr txBox="1"/>
          <p:nvPr>
            <p:ph idx="1" type="body"/>
          </p:nvPr>
        </p:nvSpPr>
        <p:spPr>
          <a:xfrm>
            <a:off x="257275" y="1721999"/>
            <a:ext cx="7886700" cy="8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a:p>
            <a:pPr indent="0" lvl="0" marL="0" rtl="0" algn="l">
              <a:spcBef>
                <a:spcPts val="1200"/>
              </a:spcBef>
              <a:spcAft>
                <a:spcPts val="1200"/>
              </a:spcAft>
              <a:buNone/>
            </a:pPr>
            <a:r>
              <a:t/>
            </a:r>
            <a:endParaRPr/>
          </a:p>
        </p:txBody>
      </p:sp>
      <p:pic>
        <p:nvPicPr>
          <p:cNvPr id="251" name="Google Shape;251;p33"/>
          <p:cNvPicPr preferRelativeResize="0"/>
          <p:nvPr/>
        </p:nvPicPr>
        <p:blipFill>
          <a:blip r:embed="rId3">
            <a:alphaModFix/>
          </a:blip>
          <a:stretch>
            <a:fillRect/>
          </a:stretch>
        </p:blipFill>
        <p:spPr>
          <a:xfrm>
            <a:off x="185675" y="1252300"/>
            <a:ext cx="7034000" cy="3248251"/>
          </a:xfrm>
          <a:prstGeom prst="rect">
            <a:avLst/>
          </a:prstGeom>
          <a:noFill/>
          <a:ln>
            <a:noFill/>
          </a:ln>
        </p:spPr>
      </p:pic>
      <p:sp>
        <p:nvSpPr>
          <p:cNvPr id="252" name="Google Shape;252;p33"/>
          <p:cNvSpPr txBox="1"/>
          <p:nvPr/>
        </p:nvSpPr>
        <p:spPr>
          <a:xfrm>
            <a:off x="89807" y="4669159"/>
            <a:ext cx="54945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zh-CN" sz="800">
                <a:solidFill>
                  <a:schemeClr val="dk1"/>
                </a:solidFill>
                <a:latin typeface="Arial"/>
                <a:ea typeface="Arial"/>
                <a:cs typeface="Arial"/>
                <a:sym typeface="Arial"/>
              </a:rPr>
              <a:t>Presenter: </a:t>
            </a:r>
            <a:r>
              <a:rPr lang="zh-CN" sz="800">
                <a:solidFill>
                  <a:schemeClr val="dk1"/>
                </a:solidFill>
              </a:rPr>
              <a:t>Jiaqi Wang</a:t>
            </a:r>
            <a:r>
              <a:rPr lang="zh-CN" sz="800">
                <a:solidFill>
                  <a:schemeClr val="dk1"/>
                </a:solidFill>
                <a:latin typeface="Arial"/>
                <a:ea typeface="Arial"/>
                <a:cs typeface="Arial"/>
                <a:sym typeface="Arial"/>
              </a:rPr>
              <a:t> (</a:t>
            </a:r>
            <a:r>
              <a:rPr lang="zh-CN" sz="800">
                <a:solidFill>
                  <a:schemeClr val="dk1"/>
                </a:solidFill>
              </a:rPr>
              <a:t>z5213190</a:t>
            </a:r>
            <a:r>
              <a:rPr lang="zh-CN" sz="800">
                <a:solidFill>
                  <a:schemeClr val="dk1"/>
                </a:solidFill>
                <a:latin typeface="Arial"/>
                <a:ea typeface="Arial"/>
                <a:cs typeface="Arial"/>
                <a:sym typeface="Arial"/>
              </a:rPr>
              <a:t>)</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173736" y="102394"/>
            <a:ext cx="8723376" cy="629126"/>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b="1" lang="zh-CN" sz="1600"/>
              <a:t>Motivation</a:t>
            </a:r>
            <a:endParaRPr b="1" sz="1600"/>
          </a:p>
        </p:txBody>
      </p:sp>
      <p:sp>
        <p:nvSpPr>
          <p:cNvPr id="75" name="Google Shape;75;p16"/>
          <p:cNvSpPr txBox="1"/>
          <p:nvPr>
            <p:ph idx="1" type="body"/>
          </p:nvPr>
        </p:nvSpPr>
        <p:spPr>
          <a:xfrm>
            <a:off x="173731" y="731525"/>
            <a:ext cx="3618900" cy="3776400"/>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2100"/>
              <a:buFont typeface="Noto Sans Symbols"/>
              <a:buChar char="●"/>
            </a:pPr>
            <a:r>
              <a:rPr lang="zh-CN" sz="1100"/>
              <a:t> </a:t>
            </a:r>
            <a:r>
              <a:rPr lang="zh-CN" sz="1400"/>
              <a:t>Challenging Dataset Size</a:t>
            </a:r>
            <a:r>
              <a:rPr lang="zh-CN" sz="1400"/>
              <a:t>: </a:t>
            </a:r>
            <a:r>
              <a:rPr lang="zh-CN" sz="1400">
                <a:solidFill>
                  <a:srgbClr val="C00000"/>
                </a:solidFill>
              </a:rPr>
              <a:t>The EMDS-6 dataset's extremely small size presents significant challenges for various machine learning models. We want explore</a:t>
            </a:r>
            <a:r>
              <a:rPr lang="zh-CN" sz="1400">
                <a:solidFill>
                  <a:srgbClr val="C00000"/>
                </a:solidFill>
              </a:rPr>
              <a:t> </a:t>
            </a:r>
            <a:r>
              <a:rPr lang="zh-CN" sz="1400">
                <a:solidFill>
                  <a:srgbClr val="C00000"/>
                </a:solidFill>
              </a:rPr>
              <a:t>strategies for image classification and segmentation with minimal data, </a:t>
            </a:r>
            <a:r>
              <a:rPr lang="zh-CN" sz="1400"/>
              <a:t>which are common in many real-world applications where </a:t>
            </a:r>
            <a:r>
              <a:rPr lang="zh-CN" sz="1400">
                <a:solidFill>
                  <a:srgbClr val="C00000"/>
                </a:solidFill>
              </a:rPr>
              <a:t>data collection is costly or limited.</a:t>
            </a:r>
            <a:endParaRPr sz="1400">
              <a:solidFill>
                <a:srgbClr val="C00000"/>
              </a:solidFill>
            </a:endParaRPr>
          </a:p>
        </p:txBody>
      </p:sp>
      <p:sp>
        <p:nvSpPr>
          <p:cNvPr id="76" name="Google Shape;76;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zh-CN" sz="1100"/>
              <a:t>‹#›</a:t>
            </a:fld>
            <a:endParaRPr sz="1100"/>
          </a:p>
        </p:txBody>
      </p:sp>
      <p:sp>
        <p:nvSpPr>
          <p:cNvPr id="77" name="Google Shape;77;p16"/>
          <p:cNvSpPr txBox="1"/>
          <p:nvPr/>
        </p:nvSpPr>
        <p:spPr>
          <a:xfrm>
            <a:off x="89807" y="4669159"/>
            <a:ext cx="5494500" cy="1923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zh-CN" sz="800">
                <a:solidFill>
                  <a:schemeClr val="dk1"/>
                </a:solidFill>
              </a:rPr>
              <a:t>Presenter: Ruizhi Xu (z5038007)</a:t>
            </a:r>
            <a:endParaRPr sz="800">
              <a:solidFill>
                <a:schemeClr val="dk1"/>
              </a:solidFill>
            </a:endParaRPr>
          </a:p>
        </p:txBody>
      </p:sp>
      <p:pic>
        <p:nvPicPr>
          <p:cNvPr id="78" name="Google Shape;78;p16"/>
          <p:cNvPicPr preferRelativeResize="0"/>
          <p:nvPr/>
        </p:nvPicPr>
        <p:blipFill>
          <a:blip r:embed="rId3">
            <a:alphaModFix/>
          </a:blip>
          <a:stretch>
            <a:fillRect/>
          </a:stretch>
        </p:blipFill>
        <p:spPr>
          <a:xfrm>
            <a:off x="4442573" y="731525"/>
            <a:ext cx="4382851" cy="30107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4"/>
          <p:cNvSpPr txBox="1"/>
          <p:nvPr>
            <p:ph type="title"/>
          </p:nvPr>
        </p:nvSpPr>
        <p:spPr>
          <a:xfrm>
            <a:off x="457200" y="218825"/>
            <a:ext cx="23559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zh-CN"/>
              <a:t>Model fusion: </a:t>
            </a:r>
            <a:r>
              <a:rPr lang="zh-CN"/>
              <a:t>Total params: 26,549,885</a:t>
            </a:r>
            <a:endParaRPr/>
          </a:p>
        </p:txBody>
      </p:sp>
      <p:sp>
        <p:nvSpPr>
          <p:cNvPr id="258" name="Google Shape;258;p34"/>
          <p:cNvSpPr txBox="1"/>
          <p:nvPr>
            <p:ph idx="1" type="body"/>
          </p:nvPr>
        </p:nvSpPr>
        <p:spPr>
          <a:xfrm>
            <a:off x="457200" y="1350175"/>
            <a:ext cx="2489100" cy="3066000"/>
          </a:xfrm>
          <a:prstGeom prst="rect">
            <a:avLst/>
          </a:prstGeom>
        </p:spPr>
        <p:txBody>
          <a:bodyPr anchorCtr="0" anchor="t" bIns="34275" lIns="68575" spcFirstLastPara="1" rIns="68575" wrap="square" tIns="34275">
            <a:normAutofit/>
          </a:bodyPr>
          <a:lstStyle/>
          <a:p>
            <a:pPr indent="0" lvl="0" marL="0" rtl="0" algn="l">
              <a:spcBef>
                <a:spcPts val="800"/>
              </a:spcBef>
              <a:spcAft>
                <a:spcPts val="1200"/>
              </a:spcAft>
              <a:buNone/>
            </a:pPr>
            <a:r>
              <a:rPr lang="zh-CN"/>
              <a:t>Use two pretrained model to extract </a:t>
            </a:r>
            <a:r>
              <a:rPr lang="zh-CN"/>
              <a:t>the feature. and get better performance. </a:t>
            </a:r>
            <a:endParaRPr/>
          </a:p>
        </p:txBody>
      </p:sp>
      <p:pic>
        <p:nvPicPr>
          <p:cNvPr id="259" name="Google Shape;259;p34"/>
          <p:cNvPicPr preferRelativeResize="0"/>
          <p:nvPr/>
        </p:nvPicPr>
        <p:blipFill>
          <a:blip r:embed="rId3">
            <a:alphaModFix/>
          </a:blip>
          <a:stretch>
            <a:fillRect/>
          </a:stretch>
        </p:blipFill>
        <p:spPr>
          <a:xfrm>
            <a:off x="3107025" y="218825"/>
            <a:ext cx="5600799" cy="3997149"/>
          </a:xfrm>
          <a:prstGeom prst="rect">
            <a:avLst/>
          </a:prstGeom>
          <a:noFill/>
          <a:ln>
            <a:noFill/>
          </a:ln>
        </p:spPr>
      </p:pic>
      <p:sp>
        <p:nvSpPr>
          <p:cNvPr id="260" name="Google Shape;260;p34"/>
          <p:cNvSpPr txBox="1"/>
          <p:nvPr/>
        </p:nvSpPr>
        <p:spPr>
          <a:xfrm>
            <a:off x="89807" y="4669159"/>
            <a:ext cx="54945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zh-CN" sz="800">
                <a:solidFill>
                  <a:schemeClr val="dk1"/>
                </a:solidFill>
                <a:latin typeface="Arial"/>
                <a:ea typeface="Arial"/>
                <a:cs typeface="Arial"/>
                <a:sym typeface="Arial"/>
              </a:rPr>
              <a:t>Presenter: </a:t>
            </a:r>
            <a:r>
              <a:rPr lang="zh-CN" sz="800">
                <a:solidFill>
                  <a:schemeClr val="dk1"/>
                </a:solidFill>
              </a:rPr>
              <a:t>Jiaqi Wang</a:t>
            </a:r>
            <a:r>
              <a:rPr lang="zh-CN" sz="800">
                <a:solidFill>
                  <a:schemeClr val="dk1"/>
                </a:solidFill>
                <a:latin typeface="Arial"/>
                <a:ea typeface="Arial"/>
                <a:cs typeface="Arial"/>
                <a:sym typeface="Arial"/>
              </a:rPr>
              <a:t> (</a:t>
            </a:r>
            <a:r>
              <a:rPr lang="zh-CN" sz="800">
                <a:solidFill>
                  <a:schemeClr val="dk1"/>
                </a:solidFill>
              </a:rPr>
              <a:t>z5213190</a:t>
            </a:r>
            <a:r>
              <a:rPr lang="zh-CN" sz="800">
                <a:solidFill>
                  <a:schemeClr val="dk1"/>
                </a:solidFill>
                <a:latin typeface="Arial"/>
                <a:ea typeface="Arial"/>
                <a:cs typeface="Arial"/>
                <a:sym typeface="Arial"/>
              </a:rPr>
              <a:t>)</a:t>
            </a: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5"/>
          <p:cNvSpPr txBox="1"/>
          <p:nvPr>
            <p:ph type="title"/>
          </p:nvPr>
        </p:nvSpPr>
        <p:spPr>
          <a:xfrm>
            <a:off x="173736" y="102394"/>
            <a:ext cx="8723400" cy="629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lang="zh-CN" sz="1100"/>
              <a:t>Method(s) </a:t>
            </a:r>
            <a:r>
              <a:rPr lang="zh-CN"/>
              <a:t>– Segmentation</a:t>
            </a:r>
            <a:endParaRPr sz="1100"/>
          </a:p>
        </p:txBody>
      </p:sp>
      <p:sp>
        <p:nvSpPr>
          <p:cNvPr id="266" name="Google Shape;266;p35"/>
          <p:cNvSpPr txBox="1"/>
          <p:nvPr>
            <p:ph idx="1" type="body"/>
          </p:nvPr>
        </p:nvSpPr>
        <p:spPr>
          <a:xfrm>
            <a:off x="173725" y="731525"/>
            <a:ext cx="3734400" cy="3776400"/>
          </a:xfrm>
          <a:prstGeom prst="rect">
            <a:avLst/>
          </a:prstGeom>
          <a:noFill/>
          <a:ln>
            <a:noFill/>
          </a:ln>
        </p:spPr>
        <p:txBody>
          <a:bodyPr anchorCtr="0" anchor="t" bIns="34275" lIns="68575" spcFirstLastPara="1" rIns="68575" wrap="square" tIns="34275">
            <a:normAutofit/>
          </a:bodyPr>
          <a:lstStyle/>
          <a:p>
            <a:pPr indent="-361950" lvl="0" marL="457200" rtl="0" algn="l">
              <a:lnSpc>
                <a:spcPct val="90000"/>
              </a:lnSpc>
              <a:spcBef>
                <a:spcPts val="0"/>
              </a:spcBef>
              <a:spcAft>
                <a:spcPts val="0"/>
              </a:spcAft>
              <a:buSzPts val="2100"/>
              <a:buChar char="●"/>
            </a:pPr>
            <a:r>
              <a:rPr lang="zh-CN"/>
              <a:t>Image prepro</a:t>
            </a:r>
            <a:r>
              <a:rPr lang="zh-CN"/>
              <a:t>cessing &amp; data argumentation method</a:t>
            </a:r>
            <a:endParaRPr/>
          </a:p>
          <a:p>
            <a:pPr indent="-342900" lvl="1" marL="914400" rtl="0" algn="l">
              <a:lnSpc>
                <a:spcPct val="90000"/>
              </a:lnSpc>
              <a:spcBef>
                <a:spcPts val="0"/>
              </a:spcBef>
              <a:spcAft>
                <a:spcPts val="0"/>
              </a:spcAft>
              <a:buSzPts val="1800"/>
              <a:buChar char="○"/>
            </a:pPr>
            <a:r>
              <a:rPr lang="zh-CN"/>
              <a:t>albumentations  is a computer vision tool that boosts the performance of deep convolutional neural networks.</a:t>
            </a:r>
            <a:endParaRPr/>
          </a:p>
          <a:p>
            <a:pPr indent="-342900" lvl="1" marL="914400" rtl="0" algn="l">
              <a:lnSpc>
                <a:spcPct val="90000"/>
              </a:lnSpc>
              <a:spcBef>
                <a:spcPts val="0"/>
              </a:spcBef>
              <a:spcAft>
                <a:spcPts val="0"/>
              </a:spcAft>
              <a:buSzPts val="1800"/>
              <a:buChar char="○"/>
            </a:pPr>
            <a:r>
              <a:rPr lang="zh-CN"/>
              <a:t>ShiftScaleRotate</a:t>
            </a:r>
            <a:endParaRPr/>
          </a:p>
          <a:p>
            <a:pPr indent="-342900" lvl="1" marL="914400" rtl="0" algn="l">
              <a:lnSpc>
                <a:spcPct val="90000"/>
              </a:lnSpc>
              <a:spcBef>
                <a:spcPts val="0"/>
              </a:spcBef>
              <a:spcAft>
                <a:spcPts val="0"/>
              </a:spcAft>
              <a:buSzPts val="1800"/>
              <a:buChar char="○"/>
            </a:pPr>
            <a:r>
              <a:rPr lang="zh-CN"/>
              <a:t>RGBShift</a:t>
            </a:r>
            <a:endParaRPr/>
          </a:p>
          <a:p>
            <a:pPr indent="-342900" lvl="1" marL="914400" rtl="0" algn="l">
              <a:lnSpc>
                <a:spcPct val="90000"/>
              </a:lnSpc>
              <a:spcBef>
                <a:spcPts val="0"/>
              </a:spcBef>
              <a:spcAft>
                <a:spcPts val="0"/>
              </a:spcAft>
              <a:buSzPts val="1800"/>
              <a:buChar char="○"/>
            </a:pPr>
            <a:r>
              <a:rPr lang="zh-CN"/>
              <a:t>RendomBrightnessContrast</a:t>
            </a:r>
            <a:endParaRPr/>
          </a:p>
          <a:p>
            <a:pPr indent="-361950" lvl="0" marL="457200" rtl="0" algn="l">
              <a:spcBef>
                <a:spcPts val="0"/>
              </a:spcBef>
              <a:spcAft>
                <a:spcPts val="0"/>
              </a:spcAft>
              <a:buSzPts val="2100"/>
              <a:buChar char="●"/>
            </a:pPr>
            <a:r>
              <a:rPr lang="zh-CN"/>
              <a:t>A deep learning-based segmentation method, Recurrent Residual CNN-based U-Net (U-Net) (</a:t>
            </a:r>
            <a:r>
              <a:rPr lang="zh-CN">
                <a:uFill>
                  <a:noFill/>
                </a:uFill>
                <a:hlinkClick r:id="rId3"/>
              </a:rPr>
              <a:t>Alom et al., 2019</a:t>
            </a:r>
            <a:r>
              <a:rPr lang="zh-CN"/>
              <a:t>) are used in this experiment.</a:t>
            </a:r>
            <a:endParaRPr/>
          </a:p>
          <a:p>
            <a:pPr indent="0" lvl="0" marL="457200" rtl="0" algn="l">
              <a:spcBef>
                <a:spcPts val="1200"/>
              </a:spcBef>
              <a:spcAft>
                <a:spcPts val="1200"/>
              </a:spcAft>
              <a:buNone/>
            </a:pPr>
            <a:r>
              <a:rPr lang="zh-CN"/>
              <a:t>While using U-Net for segmentation, the learning rate of the network is 0.001 and the batch size is 1.</a:t>
            </a:r>
            <a:endParaRPr/>
          </a:p>
        </p:txBody>
      </p:sp>
      <p:sp>
        <p:nvSpPr>
          <p:cNvPr id="267" name="Google Shape;267;p3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zh-CN" sz="1100"/>
              <a:t>‹#›</a:t>
            </a:fld>
            <a:endParaRPr sz="1100"/>
          </a:p>
        </p:txBody>
      </p:sp>
      <p:sp>
        <p:nvSpPr>
          <p:cNvPr id="268" name="Google Shape;268;p35"/>
          <p:cNvSpPr txBox="1"/>
          <p:nvPr/>
        </p:nvSpPr>
        <p:spPr>
          <a:xfrm>
            <a:off x="89807" y="4669159"/>
            <a:ext cx="54945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zh-CN" sz="800">
                <a:solidFill>
                  <a:schemeClr val="dk1"/>
                </a:solidFill>
                <a:latin typeface="Arial"/>
                <a:ea typeface="Arial"/>
                <a:cs typeface="Arial"/>
                <a:sym typeface="Arial"/>
              </a:rPr>
              <a:t>Presenter: </a:t>
            </a:r>
            <a:r>
              <a:rPr lang="zh-CN" sz="800">
                <a:solidFill>
                  <a:schemeClr val="dk1"/>
                </a:solidFill>
              </a:rPr>
              <a:t>Ruizhi</a:t>
            </a:r>
            <a:r>
              <a:rPr lang="zh-CN" sz="800">
                <a:solidFill>
                  <a:schemeClr val="dk1"/>
                </a:solidFill>
                <a:latin typeface="Arial"/>
                <a:ea typeface="Arial"/>
                <a:cs typeface="Arial"/>
                <a:sym typeface="Arial"/>
              </a:rPr>
              <a:t> </a:t>
            </a:r>
            <a:r>
              <a:rPr lang="zh-CN" sz="800">
                <a:solidFill>
                  <a:schemeClr val="dk1"/>
                </a:solidFill>
              </a:rPr>
              <a:t>Xu</a:t>
            </a:r>
            <a:r>
              <a:rPr lang="zh-CN" sz="800">
                <a:solidFill>
                  <a:schemeClr val="dk1"/>
                </a:solidFill>
                <a:latin typeface="Arial"/>
                <a:ea typeface="Arial"/>
                <a:cs typeface="Arial"/>
                <a:sym typeface="Arial"/>
              </a:rPr>
              <a:t> (z</a:t>
            </a:r>
            <a:r>
              <a:rPr lang="zh-CN" sz="800">
                <a:solidFill>
                  <a:schemeClr val="dk1"/>
                </a:solidFill>
              </a:rPr>
              <a:t>5038007</a:t>
            </a:r>
            <a:r>
              <a:rPr lang="zh-CN" sz="800">
                <a:solidFill>
                  <a:schemeClr val="dk1"/>
                </a:solidFill>
                <a:latin typeface="Arial"/>
                <a:ea typeface="Arial"/>
                <a:cs typeface="Arial"/>
                <a:sym typeface="Arial"/>
              </a:rPr>
              <a:t>)</a:t>
            </a:r>
            <a:endParaRPr sz="1100"/>
          </a:p>
        </p:txBody>
      </p:sp>
      <p:pic>
        <p:nvPicPr>
          <p:cNvPr id="269" name="Google Shape;269;p35"/>
          <p:cNvPicPr preferRelativeResize="0"/>
          <p:nvPr/>
        </p:nvPicPr>
        <p:blipFill>
          <a:blip r:embed="rId4">
            <a:alphaModFix/>
          </a:blip>
          <a:stretch>
            <a:fillRect/>
          </a:stretch>
        </p:blipFill>
        <p:spPr>
          <a:xfrm>
            <a:off x="4039750" y="731500"/>
            <a:ext cx="4857375" cy="2008874"/>
          </a:xfrm>
          <a:prstGeom prst="rect">
            <a:avLst/>
          </a:prstGeom>
          <a:noFill/>
          <a:ln>
            <a:noFill/>
          </a:ln>
        </p:spPr>
      </p:pic>
      <p:pic>
        <p:nvPicPr>
          <p:cNvPr id="270" name="Google Shape;270;p35"/>
          <p:cNvPicPr preferRelativeResize="0"/>
          <p:nvPr/>
        </p:nvPicPr>
        <p:blipFill>
          <a:blip r:embed="rId5">
            <a:alphaModFix/>
          </a:blip>
          <a:stretch>
            <a:fillRect/>
          </a:stretch>
        </p:blipFill>
        <p:spPr>
          <a:xfrm>
            <a:off x="4039750" y="2740375"/>
            <a:ext cx="3124727" cy="17675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6"/>
          <p:cNvSpPr txBox="1"/>
          <p:nvPr>
            <p:ph type="title"/>
          </p:nvPr>
        </p:nvSpPr>
        <p:spPr>
          <a:xfrm>
            <a:off x="173736" y="102394"/>
            <a:ext cx="8723376" cy="629126"/>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lang="zh-CN" sz="1100"/>
              <a:t>Results</a:t>
            </a:r>
            <a:r>
              <a:rPr lang="zh-CN"/>
              <a:t>–Classification</a:t>
            </a:r>
            <a:endParaRPr sz="1100"/>
          </a:p>
        </p:txBody>
      </p:sp>
      <p:sp>
        <p:nvSpPr>
          <p:cNvPr id="276" name="Google Shape;276;p36"/>
          <p:cNvSpPr txBox="1"/>
          <p:nvPr>
            <p:ph idx="1" type="body"/>
          </p:nvPr>
        </p:nvSpPr>
        <p:spPr>
          <a:xfrm>
            <a:off x="173725" y="3970571"/>
            <a:ext cx="8723400" cy="537300"/>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1200"/>
              </a:spcAft>
              <a:buClr>
                <a:schemeClr val="dk1"/>
              </a:buClr>
              <a:buSzPts val="2100"/>
              <a:buFont typeface="Noto Sans Symbols"/>
              <a:buChar char="⮚"/>
            </a:pPr>
            <a:r>
              <a:rPr lang="zh-CN" sz="1100"/>
              <a:t> Details here …</a:t>
            </a:r>
            <a:endParaRPr sz="1100"/>
          </a:p>
        </p:txBody>
      </p:sp>
      <p:sp>
        <p:nvSpPr>
          <p:cNvPr id="277" name="Google Shape;277;p3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zh-CN" sz="1100"/>
              <a:t>‹#›</a:t>
            </a:fld>
            <a:endParaRPr sz="1100"/>
          </a:p>
        </p:txBody>
      </p:sp>
      <p:pic>
        <p:nvPicPr>
          <p:cNvPr id="278" name="Google Shape;278;p36"/>
          <p:cNvPicPr preferRelativeResize="0"/>
          <p:nvPr/>
        </p:nvPicPr>
        <p:blipFill>
          <a:blip r:embed="rId3">
            <a:alphaModFix/>
          </a:blip>
          <a:stretch>
            <a:fillRect/>
          </a:stretch>
        </p:blipFill>
        <p:spPr>
          <a:xfrm>
            <a:off x="-135475" y="587325"/>
            <a:ext cx="4829826" cy="1609950"/>
          </a:xfrm>
          <a:prstGeom prst="rect">
            <a:avLst/>
          </a:prstGeom>
          <a:noFill/>
          <a:ln>
            <a:noFill/>
          </a:ln>
        </p:spPr>
      </p:pic>
      <p:pic>
        <p:nvPicPr>
          <p:cNvPr id="279" name="Google Shape;279;p36"/>
          <p:cNvPicPr preferRelativeResize="0"/>
          <p:nvPr/>
        </p:nvPicPr>
        <p:blipFill>
          <a:blip r:embed="rId4">
            <a:alphaModFix/>
          </a:blip>
          <a:stretch>
            <a:fillRect/>
          </a:stretch>
        </p:blipFill>
        <p:spPr>
          <a:xfrm>
            <a:off x="4280075" y="546750"/>
            <a:ext cx="4951599" cy="1650525"/>
          </a:xfrm>
          <a:prstGeom prst="rect">
            <a:avLst/>
          </a:prstGeom>
          <a:noFill/>
          <a:ln>
            <a:noFill/>
          </a:ln>
        </p:spPr>
      </p:pic>
      <p:pic>
        <p:nvPicPr>
          <p:cNvPr id="280" name="Google Shape;280;p36"/>
          <p:cNvPicPr preferRelativeResize="0"/>
          <p:nvPr/>
        </p:nvPicPr>
        <p:blipFill>
          <a:blip r:embed="rId5">
            <a:alphaModFix/>
          </a:blip>
          <a:stretch>
            <a:fillRect/>
          </a:stretch>
        </p:blipFill>
        <p:spPr>
          <a:xfrm>
            <a:off x="-135475" y="2158775"/>
            <a:ext cx="4829823" cy="1609950"/>
          </a:xfrm>
          <a:prstGeom prst="rect">
            <a:avLst/>
          </a:prstGeom>
          <a:noFill/>
          <a:ln>
            <a:noFill/>
          </a:ln>
        </p:spPr>
      </p:pic>
      <p:pic>
        <p:nvPicPr>
          <p:cNvPr id="281" name="Google Shape;281;p36"/>
          <p:cNvPicPr preferRelativeResize="0"/>
          <p:nvPr/>
        </p:nvPicPr>
        <p:blipFill>
          <a:blip r:embed="rId6">
            <a:alphaModFix/>
          </a:blip>
          <a:stretch>
            <a:fillRect/>
          </a:stretch>
        </p:blipFill>
        <p:spPr>
          <a:xfrm>
            <a:off x="4280075" y="2162250"/>
            <a:ext cx="4829826" cy="1609942"/>
          </a:xfrm>
          <a:prstGeom prst="rect">
            <a:avLst/>
          </a:prstGeom>
          <a:noFill/>
          <a:ln>
            <a:noFill/>
          </a:ln>
        </p:spPr>
      </p:pic>
      <p:sp>
        <p:nvSpPr>
          <p:cNvPr id="282" name="Google Shape;282;p36"/>
          <p:cNvSpPr txBox="1"/>
          <p:nvPr/>
        </p:nvSpPr>
        <p:spPr>
          <a:xfrm>
            <a:off x="89807" y="4669159"/>
            <a:ext cx="54945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zh-CN" sz="800">
                <a:solidFill>
                  <a:schemeClr val="dk1"/>
                </a:solidFill>
                <a:latin typeface="Arial"/>
                <a:ea typeface="Arial"/>
                <a:cs typeface="Arial"/>
                <a:sym typeface="Arial"/>
              </a:rPr>
              <a:t>Presenter: </a:t>
            </a:r>
            <a:r>
              <a:rPr lang="zh-CN" sz="800">
                <a:solidFill>
                  <a:schemeClr val="dk1"/>
                </a:solidFill>
              </a:rPr>
              <a:t>Jiaqi Wang</a:t>
            </a:r>
            <a:r>
              <a:rPr lang="zh-CN" sz="800">
                <a:solidFill>
                  <a:schemeClr val="dk1"/>
                </a:solidFill>
                <a:latin typeface="Arial"/>
                <a:ea typeface="Arial"/>
                <a:cs typeface="Arial"/>
                <a:sym typeface="Arial"/>
              </a:rPr>
              <a:t> (</a:t>
            </a:r>
            <a:r>
              <a:rPr lang="zh-CN" sz="800">
                <a:solidFill>
                  <a:schemeClr val="dk1"/>
                </a:solidFill>
              </a:rPr>
              <a:t>z5213190</a:t>
            </a:r>
            <a:r>
              <a:rPr lang="zh-CN" sz="800">
                <a:solidFill>
                  <a:schemeClr val="dk1"/>
                </a:solidFill>
                <a:latin typeface="Arial"/>
                <a:ea typeface="Arial"/>
                <a:cs typeface="Arial"/>
                <a:sym typeface="Arial"/>
              </a:rPr>
              <a:t>)</a:t>
            </a:r>
            <a:endParaRPr sz="1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zh-CN" sz="1100"/>
              <a:t>‹#›</a:t>
            </a:fld>
            <a:endParaRPr sz="1100"/>
          </a:p>
        </p:txBody>
      </p:sp>
      <p:sp>
        <p:nvSpPr>
          <p:cNvPr id="288" name="Google Shape;288;p37"/>
          <p:cNvSpPr txBox="1"/>
          <p:nvPr/>
        </p:nvSpPr>
        <p:spPr>
          <a:xfrm>
            <a:off x="235225" y="316650"/>
            <a:ext cx="3780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200">
                <a:solidFill>
                  <a:schemeClr val="dk2"/>
                </a:solidFill>
              </a:rPr>
              <a:t>Xception: Total params: 20,861,480</a:t>
            </a:r>
            <a:endParaRPr sz="1200">
              <a:solidFill>
                <a:schemeClr val="dk2"/>
              </a:solidFill>
            </a:endParaRPr>
          </a:p>
          <a:p>
            <a:pPr indent="0" lvl="0" marL="0" rtl="0" algn="l">
              <a:spcBef>
                <a:spcPts val="0"/>
              </a:spcBef>
              <a:spcAft>
                <a:spcPts val="0"/>
              </a:spcAft>
              <a:buNone/>
            </a:pPr>
            <a:r>
              <a:rPr lang="zh-CN" sz="1200">
                <a:solidFill>
                  <a:schemeClr val="dk2"/>
                </a:solidFill>
              </a:rPr>
              <a:t>MobileNetV2: Total params: 2,27,984</a:t>
            </a:r>
            <a:endParaRPr sz="1200">
              <a:solidFill>
                <a:schemeClr val="dk2"/>
              </a:solidFill>
            </a:endParaRPr>
          </a:p>
          <a:p>
            <a:pPr indent="0" lvl="0" marL="0" rtl="0" algn="l">
              <a:spcBef>
                <a:spcPts val="0"/>
              </a:spcBef>
              <a:spcAft>
                <a:spcPts val="0"/>
              </a:spcAft>
              <a:buNone/>
            </a:pPr>
            <a:r>
              <a:rPr lang="zh-CN" sz="1200">
                <a:solidFill>
                  <a:schemeClr val="dk2"/>
                </a:solidFill>
              </a:rPr>
              <a:t>InceptionV3: Total params: 21,802,784</a:t>
            </a:r>
            <a:endParaRPr sz="1200">
              <a:solidFill>
                <a:schemeClr val="dk2"/>
              </a:solidFill>
            </a:endParaRPr>
          </a:p>
          <a:p>
            <a:pPr indent="0" lvl="0" marL="0" rtl="0" algn="l">
              <a:spcBef>
                <a:spcPts val="0"/>
              </a:spcBef>
              <a:spcAft>
                <a:spcPts val="0"/>
              </a:spcAft>
              <a:buNone/>
            </a:pPr>
            <a:r>
              <a:rPr lang="zh-CN" sz="1200">
                <a:solidFill>
                  <a:schemeClr val="dk2"/>
                </a:solidFill>
              </a:rPr>
              <a:t>ResNet50: Total params: 23,587,712</a:t>
            </a:r>
            <a:endParaRPr sz="1200">
              <a:solidFill>
                <a:schemeClr val="dk2"/>
              </a:solidFill>
            </a:endParaRPr>
          </a:p>
        </p:txBody>
      </p:sp>
      <p:pic>
        <p:nvPicPr>
          <p:cNvPr id="289" name="Google Shape;289;p37"/>
          <p:cNvPicPr preferRelativeResize="0"/>
          <p:nvPr/>
        </p:nvPicPr>
        <p:blipFill>
          <a:blip r:embed="rId3">
            <a:alphaModFix/>
          </a:blip>
          <a:stretch>
            <a:fillRect/>
          </a:stretch>
        </p:blipFill>
        <p:spPr>
          <a:xfrm>
            <a:off x="235225" y="1263688"/>
            <a:ext cx="3555840" cy="2971424"/>
          </a:xfrm>
          <a:prstGeom prst="rect">
            <a:avLst/>
          </a:prstGeom>
          <a:noFill/>
          <a:ln>
            <a:noFill/>
          </a:ln>
        </p:spPr>
      </p:pic>
      <p:pic>
        <p:nvPicPr>
          <p:cNvPr id="290" name="Google Shape;290;p37"/>
          <p:cNvPicPr preferRelativeResize="0"/>
          <p:nvPr/>
        </p:nvPicPr>
        <p:blipFill>
          <a:blip r:embed="rId4">
            <a:alphaModFix/>
          </a:blip>
          <a:stretch>
            <a:fillRect/>
          </a:stretch>
        </p:blipFill>
        <p:spPr>
          <a:xfrm>
            <a:off x="3886200" y="1030500"/>
            <a:ext cx="4629149" cy="3437801"/>
          </a:xfrm>
          <a:prstGeom prst="rect">
            <a:avLst/>
          </a:prstGeom>
          <a:noFill/>
          <a:ln>
            <a:noFill/>
          </a:ln>
        </p:spPr>
      </p:pic>
      <p:sp>
        <p:nvSpPr>
          <p:cNvPr id="291" name="Google Shape;291;p37"/>
          <p:cNvSpPr txBox="1"/>
          <p:nvPr/>
        </p:nvSpPr>
        <p:spPr>
          <a:xfrm>
            <a:off x="89807" y="4669159"/>
            <a:ext cx="54945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zh-CN" sz="800">
                <a:solidFill>
                  <a:schemeClr val="dk1"/>
                </a:solidFill>
                <a:latin typeface="Arial"/>
                <a:ea typeface="Arial"/>
                <a:cs typeface="Arial"/>
                <a:sym typeface="Arial"/>
              </a:rPr>
              <a:t>Presenter: </a:t>
            </a:r>
            <a:r>
              <a:rPr lang="zh-CN" sz="800">
                <a:solidFill>
                  <a:schemeClr val="dk1"/>
                </a:solidFill>
              </a:rPr>
              <a:t>Jiaqi Wang</a:t>
            </a:r>
            <a:r>
              <a:rPr lang="zh-CN" sz="800">
                <a:solidFill>
                  <a:schemeClr val="dk1"/>
                </a:solidFill>
                <a:latin typeface="Arial"/>
                <a:ea typeface="Arial"/>
                <a:cs typeface="Arial"/>
                <a:sym typeface="Arial"/>
              </a:rPr>
              <a:t> (</a:t>
            </a:r>
            <a:r>
              <a:rPr lang="zh-CN" sz="800">
                <a:solidFill>
                  <a:schemeClr val="dk1"/>
                </a:solidFill>
              </a:rPr>
              <a:t>z5213190</a:t>
            </a:r>
            <a:r>
              <a:rPr lang="zh-CN" sz="800">
                <a:solidFill>
                  <a:schemeClr val="dk1"/>
                </a:solidFill>
                <a:latin typeface="Arial"/>
                <a:ea typeface="Arial"/>
                <a:cs typeface="Arial"/>
                <a:sym typeface="Arial"/>
              </a:rPr>
              <a:t>)</a:t>
            </a:r>
            <a:endParaRPr sz="1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8"/>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zh-CN"/>
              <a:t>Model fusion: Total params: 26,549,885, fusion model get more performance but we need to have a tradeoff between accuracy and time of do the task.</a:t>
            </a:r>
            <a:endParaRPr/>
          </a:p>
        </p:txBody>
      </p:sp>
      <p:sp>
        <p:nvSpPr>
          <p:cNvPr id="297" name="Google Shape;297;p38"/>
          <p:cNvSpPr txBox="1"/>
          <p:nvPr>
            <p:ph idx="1" type="body"/>
          </p:nvPr>
        </p:nvSpPr>
        <p:spPr>
          <a:xfrm>
            <a:off x="628650" y="1369219"/>
            <a:ext cx="7886700" cy="3066000"/>
          </a:xfrm>
          <a:prstGeom prst="rect">
            <a:avLst/>
          </a:prstGeom>
        </p:spPr>
        <p:txBody>
          <a:bodyPr anchorCtr="0" anchor="t" bIns="34275" lIns="68575" spcFirstLastPara="1" rIns="68575" wrap="square" tIns="34275">
            <a:normAutofit/>
          </a:bodyPr>
          <a:lstStyle/>
          <a:p>
            <a:pPr indent="0" lvl="0" marL="0" rtl="0" algn="l">
              <a:spcBef>
                <a:spcPts val="800"/>
              </a:spcBef>
              <a:spcAft>
                <a:spcPts val="1200"/>
              </a:spcAft>
              <a:buNone/>
            </a:pPr>
            <a:r>
              <a:t/>
            </a:r>
            <a:endParaRPr/>
          </a:p>
        </p:txBody>
      </p:sp>
      <p:pic>
        <p:nvPicPr>
          <p:cNvPr id="298" name="Google Shape;298;p38"/>
          <p:cNvPicPr preferRelativeResize="0"/>
          <p:nvPr/>
        </p:nvPicPr>
        <p:blipFill>
          <a:blip r:embed="rId3">
            <a:alphaModFix/>
          </a:blip>
          <a:stretch>
            <a:fillRect/>
          </a:stretch>
        </p:blipFill>
        <p:spPr>
          <a:xfrm>
            <a:off x="628649" y="1369225"/>
            <a:ext cx="6171994" cy="30659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9"/>
          <p:cNvSpPr txBox="1"/>
          <p:nvPr>
            <p:ph type="title"/>
          </p:nvPr>
        </p:nvSpPr>
        <p:spPr>
          <a:xfrm>
            <a:off x="173736" y="102394"/>
            <a:ext cx="8723400" cy="629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lang="zh-CN" sz="1100"/>
              <a:t>Results </a:t>
            </a:r>
            <a:r>
              <a:rPr lang="zh-CN"/>
              <a:t>– Segmentation</a:t>
            </a:r>
            <a:endParaRPr sz="1100"/>
          </a:p>
        </p:txBody>
      </p:sp>
      <p:sp>
        <p:nvSpPr>
          <p:cNvPr id="304" name="Google Shape;304;p39"/>
          <p:cNvSpPr txBox="1"/>
          <p:nvPr>
            <p:ph idx="1" type="body"/>
          </p:nvPr>
        </p:nvSpPr>
        <p:spPr>
          <a:xfrm>
            <a:off x="173725" y="883925"/>
            <a:ext cx="4068000" cy="3624000"/>
          </a:xfrm>
          <a:prstGeom prst="rect">
            <a:avLst/>
          </a:prstGeom>
          <a:noFill/>
          <a:ln>
            <a:noFill/>
          </a:ln>
        </p:spPr>
        <p:txBody>
          <a:bodyPr anchorCtr="0" anchor="t" bIns="34275" lIns="68575" spcFirstLastPara="1" rIns="68575" wrap="square" tIns="34275">
            <a:normAutofit/>
          </a:bodyPr>
          <a:lstStyle/>
          <a:p>
            <a:pPr indent="-361950" lvl="0" marL="457200" rtl="0" algn="l">
              <a:lnSpc>
                <a:spcPct val="90000"/>
              </a:lnSpc>
              <a:spcBef>
                <a:spcPts val="0"/>
              </a:spcBef>
              <a:spcAft>
                <a:spcPts val="0"/>
              </a:spcAft>
              <a:buSzPts val="2100"/>
              <a:buChar char="●"/>
            </a:pPr>
            <a:r>
              <a:rPr lang="zh-CN"/>
              <a:t>Dice: 95%</a:t>
            </a:r>
            <a:endParaRPr/>
          </a:p>
          <a:p>
            <a:pPr indent="-361950" lvl="0" marL="457200" rtl="0" algn="l">
              <a:lnSpc>
                <a:spcPct val="90000"/>
              </a:lnSpc>
              <a:spcBef>
                <a:spcPts val="0"/>
              </a:spcBef>
              <a:spcAft>
                <a:spcPts val="0"/>
              </a:spcAft>
              <a:buSzPts val="2100"/>
              <a:buChar char="●"/>
            </a:pPr>
            <a:r>
              <a:rPr lang="zh-CN"/>
              <a:t>Jaccard: 75%</a:t>
            </a:r>
            <a:endParaRPr/>
          </a:p>
          <a:p>
            <a:pPr indent="-361950" lvl="0" marL="457200" rtl="0" algn="l">
              <a:lnSpc>
                <a:spcPct val="90000"/>
              </a:lnSpc>
              <a:spcBef>
                <a:spcPts val="0"/>
              </a:spcBef>
              <a:spcAft>
                <a:spcPts val="0"/>
              </a:spcAft>
              <a:buSzPts val="2100"/>
              <a:buChar char="●"/>
            </a:pPr>
            <a:r>
              <a:rPr lang="zh-CN"/>
              <a:t>Recal: 80%</a:t>
            </a:r>
            <a:endParaRPr/>
          </a:p>
        </p:txBody>
      </p:sp>
      <p:sp>
        <p:nvSpPr>
          <p:cNvPr id="305" name="Google Shape;305;p3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zh-CN" sz="1100"/>
              <a:t>‹#›</a:t>
            </a:fld>
            <a:endParaRPr sz="1100"/>
          </a:p>
        </p:txBody>
      </p:sp>
      <p:sp>
        <p:nvSpPr>
          <p:cNvPr id="306" name="Google Shape;306;p39"/>
          <p:cNvSpPr txBox="1"/>
          <p:nvPr/>
        </p:nvSpPr>
        <p:spPr>
          <a:xfrm>
            <a:off x="89807" y="4669159"/>
            <a:ext cx="54945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zh-CN" sz="800">
                <a:solidFill>
                  <a:schemeClr val="dk1"/>
                </a:solidFill>
                <a:latin typeface="Arial"/>
                <a:ea typeface="Arial"/>
                <a:cs typeface="Arial"/>
                <a:sym typeface="Arial"/>
              </a:rPr>
              <a:t>Presenter: </a:t>
            </a:r>
            <a:r>
              <a:rPr lang="zh-CN" sz="800">
                <a:solidFill>
                  <a:schemeClr val="dk1"/>
                </a:solidFill>
              </a:rPr>
              <a:t>Ruizhi</a:t>
            </a:r>
            <a:r>
              <a:rPr lang="zh-CN" sz="800">
                <a:solidFill>
                  <a:schemeClr val="dk1"/>
                </a:solidFill>
                <a:latin typeface="Arial"/>
                <a:ea typeface="Arial"/>
                <a:cs typeface="Arial"/>
                <a:sym typeface="Arial"/>
              </a:rPr>
              <a:t> </a:t>
            </a:r>
            <a:r>
              <a:rPr lang="zh-CN" sz="800">
                <a:solidFill>
                  <a:schemeClr val="dk1"/>
                </a:solidFill>
              </a:rPr>
              <a:t>Xu</a:t>
            </a:r>
            <a:r>
              <a:rPr lang="zh-CN" sz="800">
                <a:solidFill>
                  <a:schemeClr val="dk1"/>
                </a:solidFill>
                <a:latin typeface="Arial"/>
                <a:ea typeface="Arial"/>
                <a:cs typeface="Arial"/>
                <a:sym typeface="Arial"/>
              </a:rPr>
              <a:t> (</a:t>
            </a:r>
            <a:r>
              <a:rPr lang="zh-CN" sz="800">
                <a:solidFill>
                  <a:schemeClr val="dk1"/>
                </a:solidFill>
              </a:rPr>
              <a:t>z5038007</a:t>
            </a:r>
            <a:r>
              <a:rPr lang="zh-CN" sz="800">
                <a:solidFill>
                  <a:schemeClr val="dk1"/>
                </a:solidFill>
                <a:latin typeface="Arial"/>
                <a:ea typeface="Arial"/>
                <a:cs typeface="Arial"/>
                <a:sym typeface="Arial"/>
              </a:rPr>
              <a:t>)</a:t>
            </a:r>
            <a:endParaRPr sz="1100"/>
          </a:p>
        </p:txBody>
      </p:sp>
      <p:pic>
        <p:nvPicPr>
          <p:cNvPr id="307" name="Google Shape;307;p39"/>
          <p:cNvPicPr preferRelativeResize="0"/>
          <p:nvPr/>
        </p:nvPicPr>
        <p:blipFill>
          <a:blip r:embed="rId3">
            <a:alphaModFix/>
          </a:blip>
          <a:stretch>
            <a:fillRect/>
          </a:stretch>
        </p:blipFill>
        <p:spPr>
          <a:xfrm>
            <a:off x="4308323" y="740864"/>
            <a:ext cx="4588801" cy="36617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0"/>
          <p:cNvSpPr txBox="1"/>
          <p:nvPr>
            <p:ph type="title"/>
          </p:nvPr>
        </p:nvSpPr>
        <p:spPr>
          <a:xfrm>
            <a:off x="173736" y="102394"/>
            <a:ext cx="8723376" cy="629126"/>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t/>
            </a:r>
            <a:endParaRPr sz="1100"/>
          </a:p>
        </p:txBody>
      </p:sp>
      <p:pic>
        <p:nvPicPr>
          <p:cNvPr descr="A close-up of a sign&#10;&#10;Description automatically generated" id="313" name="Google Shape;313;p40"/>
          <p:cNvPicPr preferRelativeResize="0"/>
          <p:nvPr>
            <p:ph idx="1" type="body"/>
          </p:nvPr>
        </p:nvPicPr>
        <p:blipFill rotWithShape="1">
          <a:blip r:embed="rId3">
            <a:alphaModFix/>
          </a:blip>
          <a:srcRect b="0" l="0" r="0" t="0"/>
          <a:stretch/>
        </p:blipFill>
        <p:spPr>
          <a:xfrm>
            <a:off x="1699644" y="925183"/>
            <a:ext cx="5028960" cy="3441940"/>
          </a:xfrm>
          <a:prstGeom prst="rect">
            <a:avLst/>
          </a:prstGeom>
          <a:noFill/>
          <a:ln>
            <a:noFill/>
          </a:ln>
        </p:spPr>
      </p:pic>
      <p:sp>
        <p:nvSpPr>
          <p:cNvPr id="314" name="Google Shape;314;p4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zh-CN" sz="1100"/>
              <a:t>‹#›</a:t>
            </a:fld>
            <a:endParaRPr sz="1100"/>
          </a:p>
        </p:txBody>
      </p:sp>
      <p:sp>
        <p:nvSpPr>
          <p:cNvPr id="315" name="Google Shape;315;p40"/>
          <p:cNvSpPr txBox="1"/>
          <p:nvPr/>
        </p:nvSpPr>
        <p:spPr>
          <a:xfrm>
            <a:off x="276286" y="4731060"/>
            <a:ext cx="5028960" cy="17312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zh-CN" sz="700" u="sng">
                <a:solidFill>
                  <a:schemeClr val="hlink"/>
                </a:solidFill>
                <a:latin typeface="Calibri"/>
                <a:ea typeface="Calibri"/>
                <a:cs typeface="Calibri"/>
                <a:sym typeface="Calibri"/>
                <a:hlinkClick r:id="rId4"/>
              </a:rPr>
              <a:t>This Photo</a:t>
            </a:r>
            <a:r>
              <a:rPr lang="zh-CN" sz="700">
                <a:solidFill>
                  <a:schemeClr val="dk1"/>
                </a:solidFill>
                <a:latin typeface="Calibri"/>
                <a:ea typeface="Calibri"/>
                <a:cs typeface="Calibri"/>
                <a:sym typeface="Calibri"/>
              </a:rPr>
              <a:t> by Unknown Author is licensed under </a:t>
            </a:r>
            <a:r>
              <a:rPr lang="zh-CN" sz="700" u="sng">
                <a:solidFill>
                  <a:schemeClr val="hlink"/>
                </a:solidFill>
                <a:latin typeface="Calibri"/>
                <a:ea typeface="Calibri"/>
                <a:cs typeface="Calibri"/>
                <a:sym typeface="Calibri"/>
                <a:hlinkClick r:id="rId5"/>
              </a:rPr>
              <a:t>CC BY-SA</a:t>
            </a:r>
            <a:endParaRPr sz="7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173736" y="102394"/>
            <a:ext cx="8723376" cy="629126"/>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b="1" lang="zh-CN" sz="1600"/>
              <a:t>Problem Statement</a:t>
            </a:r>
            <a:endParaRPr b="1" sz="1600"/>
          </a:p>
        </p:txBody>
      </p:sp>
      <p:sp>
        <p:nvSpPr>
          <p:cNvPr id="84" name="Google Shape;84;p17"/>
          <p:cNvSpPr txBox="1"/>
          <p:nvPr>
            <p:ph idx="1" type="body"/>
          </p:nvPr>
        </p:nvSpPr>
        <p:spPr>
          <a:xfrm>
            <a:off x="173736" y="731520"/>
            <a:ext cx="8723376" cy="3776472"/>
          </a:xfrm>
          <a:prstGeom prst="rect">
            <a:avLst/>
          </a:prstGeom>
          <a:noFill/>
          <a:ln>
            <a:noFill/>
          </a:ln>
        </p:spPr>
        <p:txBody>
          <a:bodyPr anchorCtr="0" anchor="t" bIns="34275" lIns="68575" spcFirstLastPara="1" rIns="68575" wrap="square" tIns="34275">
            <a:normAutofit/>
          </a:bodyPr>
          <a:lstStyle/>
          <a:p>
            <a:pPr indent="-190500" lvl="0" marL="177800" rtl="0" algn="l">
              <a:lnSpc>
                <a:spcPct val="90000"/>
              </a:lnSpc>
              <a:spcBef>
                <a:spcPts val="0"/>
              </a:spcBef>
              <a:spcAft>
                <a:spcPts val="0"/>
              </a:spcAft>
              <a:buClr>
                <a:schemeClr val="dk1"/>
              </a:buClr>
              <a:buSzPts val="2400"/>
              <a:buFont typeface="Noto Sans Symbols"/>
              <a:buChar char="●"/>
            </a:pPr>
            <a:r>
              <a:rPr lang="zh-CN" sz="1400"/>
              <a:t>Environmental microorganisms (EMs) are ubiquitous and significantly impact humansurvivaland development. </a:t>
            </a:r>
            <a:r>
              <a:rPr b="1" lang="zh-CN" sz="1400">
                <a:solidFill>
                  <a:srgbClr val="FF0000"/>
                </a:solidFill>
              </a:rPr>
              <a:t>The detection and identification of these microorganisms are crucial for various applications</a:t>
            </a:r>
            <a:r>
              <a:rPr lang="zh-CN" sz="1400"/>
              <a:t>,including environmental monitoring, disease prevention, and industrial processes. </a:t>
            </a:r>
            <a:endParaRPr sz="1400"/>
          </a:p>
          <a:p>
            <a:pPr indent="-190500" lvl="0" marL="177800" rtl="0" algn="l">
              <a:lnSpc>
                <a:spcPct val="90000"/>
              </a:lnSpc>
              <a:spcBef>
                <a:spcPts val="1200"/>
              </a:spcBef>
              <a:spcAft>
                <a:spcPts val="0"/>
              </a:spcAft>
              <a:buClr>
                <a:schemeClr val="dk1"/>
              </a:buClr>
              <a:buSzPts val="2400"/>
              <a:buFont typeface="Noto Sans Symbols"/>
              <a:buChar char="●"/>
            </a:pPr>
            <a:r>
              <a:rPr lang="zh-CN" sz="1400"/>
              <a:t>Traditional methods of identifying EMs involve manual microscopic analysis, which is</a:t>
            </a:r>
            <a:r>
              <a:rPr b="1" i="1" lang="zh-CN" sz="1400">
                <a:solidFill>
                  <a:srgbClr val="FF0000"/>
                </a:solidFill>
              </a:rPr>
              <a:t> labor-intensive</a:t>
            </a:r>
            <a:r>
              <a:rPr lang="zh-CN" sz="1400"/>
              <a:t>, </a:t>
            </a:r>
            <a:r>
              <a:rPr b="1" i="1" lang="zh-CN" sz="1400">
                <a:solidFill>
                  <a:srgbClr val="FF0000"/>
                </a:solidFill>
              </a:rPr>
              <a:t>time-consuming</a:t>
            </a:r>
            <a:r>
              <a:rPr lang="zh-CN" sz="1400"/>
              <a:t>, and </a:t>
            </a:r>
            <a:r>
              <a:rPr b="1" i="1" lang="zh-CN" sz="1400">
                <a:solidFill>
                  <a:srgbClr val="FF0000"/>
                </a:solidFill>
              </a:rPr>
              <a:t>prone to human error</a:t>
            </a:r>
            <a:r>
              <a:rPr lang="zh-CN" sz="1400"/>
              <a:t>. </a:t>
            </a:r>
            <a:endParaRPr sz="1400"/>
          </a:p>
          <a:p>
            <a:pPr indent="-190500" lvl="0" marL="177800" rtl="0" algn="l">
              <a:lnSpc>
                <a:spcPct val="90000"/>
              </a:lnSpc>
              <a:spcBef>
                <a:spcPts val="1200"/>
              </a:spcBef>
              <a:spcAft>
                <a:spcPts val="1200"/>
              </a:spcAft>
              <a:buClr>
                <a:schemeClr val="dk1"/>
              </a:buClr>
              <a:buSzPts val="2400"/>
              <a:buFont typeface="Noto Sans Symbols"/>
              <a:buChar char="●"/>
            </a:pPr>
            <a:r>
              <a:rPr lang="zh-CN" sz="1400"/>
              <a:t>This project aims to develop an automated system for analyzing EM images using deep learning techniques. The goal is to enhance the accuracy and efficiency of tasks such as image denoising, segmentation, feature extraction, classification, and object detection.</a:t>
            </a:r>
            <a:endParaRPr sz="1400"/>
          </a:p>
        </p:txBody>
      </p:sp>
      <p:sp>
        <p:nvSpPr>
          <p:cNvPr id="85" name="Google Shape;85;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zh-CN" sz="1100"/>
              <a:t>‹#›</a:t>
            </a:fld>
            <a:endParaRPr sz="1100"/>
          </a:p>
        </p:txBody>
      </p:sp>
      <p:sp>
        <p:nvSpPr>
          <p:cNvPr id="86" name="Google Shape;86;p17"/>
          <p:cNvSpPr txBox="1"/>
          <p:nvPr/>
        </p:nvSpPr>
        <p:spPr>
          <a:xfrm>
            <a:off x="89807" y="4669159"/>
            <a:ext cx="54945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zh-CN" sz="800">
                <a:solidFill>
                  <a:schemeClr val="dk1"/>
                </a:solidFill>
                <a:latin typeface="Arial"/>
                <a:ea typeface="Arial"/>
                <a:cs typeface="Arial"/>
                <a:sym typeface="Arial"/>
              </a:rPr>
              <a:t>Presenter: </a:t>
            </a:r>
            <a:r>
              <a:rPr lang="zh-CN" sz="800">
                <a:solidFill>
                  <a:schemeClr val="dk1"/>
                </a:solidFill>
              </a:rPr>
              <a:t>Ruizhi Xu </a:t>
            </a:r>
            <a:r>
              <a:rPr lang="zh-CN" sz="800">
                <a:solidFill>
                  <a:schemeClr val="dk1"/>
                </a:solidFill>
                <a:latin typeface="Arial"/>
                <a:ea typeface="Arial"/>
                <a:cs typeface="Arial"/>
                <a:sym typeface="Arial"/>
              </a:rPr>
              <a:t>(z</a:t>
            </a:r>
            <a:r>
              <a:rPr lang="zh-CN" sz="800">
                <a:solidFill>
                  <a:schemeClr val="dk1"/>
                </a:solidFill>
              </a:rPr>
              <a:t>5038007</a:t>
            </a:r>
            <a:r>
              <a:rPr lang="zh-CN" sz="800">
                <a:solidFill>
                  <a:schemeClr val="dk1"/>
                </a:solidFill>
                <a:latin typeface="Arial"/>
                <a:ea typeface="Arial"/>
                <a:cs typeface="Arial"/>
                <a:sym typeface="Arial"/>
              </a:rPr>
              <a:t>)</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173736" y="102394"/>
            <a:ext cx="8723376" cy="629126"/>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b="1" lang="zh-CN" sz="1600"/>
              <a:t>Literature Review - 1</a:t>
            </a:r>
            <a:endParaRPr b="1" sz="1600"/>
          </a:p>
        </p:txBody>
      </p:sp>
      <p:sp>
        <p:nvSpPr>
          <p:cNvPr id="92" name="Google Shape;92;p18"/>
          <p:cNvSpPr txBox="1"/>
          <p:nvPr>
            <p:ph idx="1" type="body"/>
          </p:nvPr>
        </p:nvSpPr>
        <p:spPr>
          <a:xfrm>
            <a:off x="173729" y="731525"/>
            <a:ext cx="5494500" cy="37764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None/>
            </a:pPr>
            <a:r>
              <a:t/>
            </a:r>
            <a:endParaRPr/>
          </a:p>
          <a:p>
            <a:pPr indent="-361950" lvl="0" marL="457200" rtl="0" algn="l">
              <a:lnSpc>
                <a:spcPct val="90000"/>
              </a:lnSpc>
              <a:spcBef>
                <a:spcPts val="1200"/>
              </a:spcBef>
              <a:spcAft>
                <a:spcPts val="0"/>
              </a:spcAft>
              <a:buSzPts val="2100"/>
              <a:buChar char="●"/>
            </a:pPr>
            <a:r>
              <a:rPr b="1" lang="zh-CN"/>
              <a:t>Dataset Versatility and Application: </a:t>
            </a:r>
            <a:r>
              <a:rPr lang="zh-CN"/>
              <a:t>The EMDS-6 dataset is designed to evaluate various image processing techniques such as denoising, segmentation, and classification, making it a versatile tool for developing and testing AI algorithms focused on image analysis.</a:t>
            </a:r>
            <a:endParaRPr/>
          </a:p>
          <a:p>
            <a:pPr indent="-361950" lvl="0" marL="457200" rtl="0" algn="l">
              <a:lnSpc>
                <a:spcPct val="90000"/>
              </a:lnSpc>
              <a:spcBef>
                <a:spcPts val="0"/>
              </a:spcBef>
              <a:spcAft>
                <a:spcPts val="0"/>
              </a:spcAft>
              <a:buSzPts val="2100"/>
              <a:buChar char="●"/>
            </a:pPr>
            <a:r>
              <a:rPr b="1" lang="zh-CN"/>
              <a:t>Performance Benchmarking:</a:t>
            </a:r>
            <a:r>
              <a:rPr lang="zh-CN"/>
              <a:t> The dataset allows for comprehensive testing of different noise types and image processing filters, providing a robust benchmark for comparing the effectiveness of traditional machine learning models and deep learning approaches in handling real-world, noisy datasets.</a:t>
            </a:r>
            <a:endParaRPr/>
          </a:p>
        </p:txBody>
      </p:sp>
      <p:sp>
        <p:nvSpPr>
          <p:cNvPr id="93" name="Google Shape;93;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zh-CN" sz="1100"/>
              <a:t>‹#›</a:t>
            </a:fld>
            <a:endParaRPr sz="1100"/>
          </a:p>
        </p:txBody>
      </p:sp>
      <p:pic>
        <p:nvPicPr>
          <p:cNvPr id="94" name="Google Shape;94;p18"/>
          <p:cNvPicPr preferRelativeResize="0"/>
          <p:nvPr/>
        </p:nvPicPr>
        <p:blipFill>
          <a:blip r:embed="rId3">
            <a:alphaModFix/>
          </a:blip>
          <a:stretch>
            <a:fillRect/>
          </a:stretch>
        </p:blipFill>
        <p:spPr>
          <a:xfrm>
            <a:off x="5708924" y="76199"/>
            <a:ext cx="3435078" cy="4507999"/>
          </a:xfrm>
          <a:prstGeom prst="rect">
            <a:avLst/>
          </a:prstGeom>
          <a:noFill/>
          <a:ln>
            <a:noFill/>
          </a:ln>
        </p:spPr>
      </p:pic>
      <p:sp>
        <p:nvSpPr>
          <p:cNvPr id="95" name="Google Shape;95;p18"/>
          <p:cNvSpPr txBox="1"/>
          <p:nvPr/>
        </p:nvSpPr>
        <p:spPr>
          <a:xfrm>
            <a:off x="89807" y="4669159"/>
            <a:ext cx="54945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zh-CN" sz="800">
                <a:solidFill>
                  <a:schemeClr val="dk1"/>
                </a:solidFill>
                <a:latin typeface="Arial"/>
                <a:ea typeface="Arial"/>
                <a:cs typeface="Arial"/>
                <a:sym typeface="Arial"/>
              </a:rPr>
              <a:t>Presenter: </a:t>
            </a:r>
            <a:r>
              <a:rPr lang="zh-CN" sz="800">
                <a:solidFill>
                  <a:schemeClr val="dk1"/>
                </a:solidFill>
              </a:rPr>
              <a:t>Ruizhi Xu </a:t>
            </a:r>
            <a:r>
              <a:rPr lang="zh-CN" sz="800">
                <a:solidFill>
                  <a:schemeClr val="dk1"/>
                </a:solidFill>
                <a:latin typeface="Arial"/>
                <a:ea typeface="Arial"/>
                <a:cs typeface="Arial"/>
                <a:sym typeface="Arial"/>
              </a:rPr>
              <a:t>(z</a:t>
            </a:r>
            <a:r>
              <a:rPr lang="zh-CN" sz="800">
                <a:solidFill>
                  <a:schemeClr val="dk1"/>
                </a:solidFill>
              </a:rPr>
              <a:t>5038007</a:t>
            </a:r>
            <a:r>
              <a:rPr lang="zh-CN" sz="800">
                <a:solidFill>
                  <a:schemeClr val="dk1"/>
                </a:solidFill>
                <a:latin typeface="Arial"/>
                <a:ea typeface="Arial"/>
                <a:cs typeface="Arial"/>
                <a:sym typeface="Arial"/>
              </a:rPr>
              <a:t>)</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173736" y="102394"/>
            <a:ext cx="8723400" cy="629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b="1" lang="zh-CN" sz="1600"/>
              <a:t>Literature Review - 2</a:t>
            </a:r>
            <a:endParaRPr b="1" sz="1600"/>
          </a:p>
        </p:txBody>
      </p:sp>
      <p:sp>
        <p:nvSpPr>
          <p:cNvPr id="101" name="Google Shape;101;p19"/>
          <p:cNvSpPr txBox="1"/>
          <p:nvPr>
            <p:ph idx="1" type="body"/>
          </p:nvPr>
        </p:nvSpPr>
        <p:spPr>
          <a:xfrm>
            <a:off x="173725" y="2765925"/>
            <a:ext cx="5608500" cy="17421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None/>
            </a:pPr>
            <a:r>
              <a:rPr lang="zh-CN">
                <a:solidFill>
                  <a:srgbClr val="FF0000"/>
                </a:solidFill>
              </a:rPr>
              <a:t>This study provides an analysis table of the differences between the 18 models</a:t>
            </a:r>
            <a:r>
              <a:rPr lang="zh-CN"/>
              <a:t>. This result can help related research on feature fusion quickly find models with significant differences and improve model performance.</a:t>
            </a:r>
            <a:endParaRPr/>
          </a:p>
          <a:p>
            <a:pPr indent="0" lvl="0" marL="0" rtl="0" algn="l">
              <a:lnSpc>
                <a:spcPct val="90000"/>
              </a:lnSpc>
              <a:spcBef>
                <a:spcPts val="1200"/>
              </a:spcBef>
              <a:spcAft>
                <a:spcPts val="0"/>
              </a:spcAft>
              <a:buNone/>
            </a:pPr>
            <a:r>
              <a:rPr lang="zh-CN"/>
              <a:t>1. </a:t>
            </a:r>
            <a:r>
              <a:rPr lang="zh-CN"/>
              <a:t>The experimental results prove that the Xception network is suitable for this kind of task.</a:t>
            </a:r>
            <a:endParaRPr/>
          </a:p>
          <a:p>
            <a:pPr indent="0" lvl="0" marL="0" rtl="0" algn="l">
              <a:lnSpc>
                <a:spcPct val="90000"/>
              </a:lnSpc>
              <a:spcBef>
                <a:spcPts val="1200"/>
              </a:spcBef>
              <a:spcAft>
                <a:spcPts val="0"/>
              </a:spcAft>
              <a:buNone/>
            </a:pPr>
            <a:r>
              <a:rPr lang="zh-CN"/>
              <a:t>2. After data augmentation, the accuracy of CNN series models improves significantly</a:t>
            </a:r>
            <a:endParaRPr/>
          </a:p>
          <a:p>
            <a:pPr indent="0" lvl="0" marL="0" rtl="0" algn="l">
              <a:lnSpc>
                <a:spcPct val="90000"/>
              </a:lnSpc>
              <a:spcBef>
                <a:spcPts val="1200"/>
              </a:spcBef>
              <a:spcAft>
                <a:spcPts val="1200"/>
              </a:spcAft>
              <a:buNone/>
            </a:pPr>
            <a:r>
              <a:rPr lang="zh-CN"/>
              <a:t>3. VT series models are highly limited on the small size dataset</a:t>
            </a:r>
            <a:endParaRPr/>
          </a:p>
        </p:txBody>
      </p:sp>
      <p:sp>
        <p:nvSpPr>
          <p:cNvPr id="102" name="Google Shape;102;p1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zh-CN" sz="1100"/>
              <a:t>‹#›</a:t>
            </a:fld>
            <a:endParaRPr sz="1100"/>
          </a:p>
        </p:txBody>
      </p:sp>
      <p:pic>
        <p:nvPicPr>
          <p:cNvPr id="103" name="Google Shape;103;p19"/>
          <p:cNvPicPr preferRelativeResize="0"/>
          <p:nvPr/>
        </p:nvPicPr>
        <p:blipFill>
          <a:blip r:embed="rId3">
            <a:alphaModFix/>
          </a:blip>
          <a:stretch>
            <a:fillRect/>
          </a:stretch>
        </p:blipFill>
        <p:spPr>
          <a:xfrm>
            <a:off x="5782156" y="102400"/>
            <a:ext cx="3355219" cy="4430925"/>
          </a:xfrm>
          <a:prstGeom prst="rect">
            <a:avLst/>
          </a:prstGeom>
          <a:noFill/>
          <a:ln>
            <a:noFill/>
          </a:ln>
        </p:spPr>
      </p:pic>
      <p:pic>
        <p:nvPicPr>
          <p:cNvPr id="104" name="Google Shape;104;p19"/>
          <p:cNvPicPr preferRelativeResize="0"/>
          <p:nvPr/>
        </p:nvPicPr>
        <p:blipFill>
          <a:blip r:embed="rId4">
            <a:alphaModFix/>
          </a:blip>
          <a:stretch>
            <a:fillRect/>
          </a:stretch>
        </p:blipFill>
        <p:spPr>
          <a:xfrm>
            <a:off x="173713" y="731513"/>
            <a:ext cx="4924425" cy="1781175"/>
          </a:xfrm>
          <a:prstGeom prst="rect">
            <a:avLst/>
          </a:prstGeom>
          <a:noFill/>
          <a:ln>
            <a:noFill/>
          </a:ln>
        </p:spPr>
      </p:pic>
      <p:sp>
        <p:nvSpPr>
          <p:cNvPr id="105" name="Google Shape;105;p19"/>
          <p:cNvSpPr txBox="1"/>
          <p:nvPr/>
        </p:nvSpPr>
        <p:spPr>
          <a:xfrm>
            <a:off x="89807" y="4669159"/>
            <a:ext cx="54945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zh-CN" sz="800">
                <a:solidFill>
                  <a:schemeClr val="dk1"/>
                </a:solidFill>
                <a:latin typeface="Arial"/>
                <a:ea typeface="Arial"/>
                <a:cs typeface="Arial"/>
                <a:sym typeface="Arial"/>
              </a:rPr>
              <a:t>Presenter: </a:t>
            </a:r>
            <a:r>
              <a:rPr lang="zh-CN" sz="800">
                <a:solidFill>
                  <a:schemeClr val="dk1"/>
                </a:solidFill>
              </a:rPr>
              <a:t>Ruizhi Xu </a:t>
            </a:r>
            <a:r>
              <a:rPr lang="zh-CN" sz="800">
                <a:solidFill>
                  <a:schemeClr val="dk1"/>
                </a:solidFill>
                <a:latin typeface="Arial"/>
                <a:ea typeface="Arial"/>
                <a:cs typeface="Arial"/>
                <a:sym typeface="Arial"/>
              </a:rPr>
              <a:t>(z</a:t>
            </a:r>
            <a:r>
              <a:rPr lang="zh-CN" sz="800">
                <a:solidFill>
                  <a:schemeClr val="dk1"/>
                </a:solidFill>
              </a:rPr>
              <a:t>5038007</a:t>
            </a:r>
            <a:r>
              <a:rPr lang="zh-CN" sz="800">
                <a:solidFill>
                  <a:schemeClr val="dk1"/>
                </a:solidFill>
                <a:latin typeface="Arial"/>
                <a:ea typeface="Arial"/>
                <a:cs typeface="Arial"/>
                <a:sym typeface="Arial"/>
              </a:rPr>
              <a:t>)</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173736" y="102394"/>
            <a:ext cx="8723376" cy="629126"/>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3300"/>
              <a:buFont typeface="Arial"/>
              <a:buNone/>
            </a:pPr>
            <a:r>
              <a:rPr b="1" lang="zh-CN" sz="1600"/>
              <a:t>Dataset(s)</a:t>
            </a:r>
            <a:endParaRPr b="1" sz="1600"/>
          </a:p>
        </p:txBody>
      </p:sp>
      <p:sp>
        <p:nvSpPr>
          <p:cNvPr id="111" name="Google Shape;111;p20"/>
          <p:cNvSpPr txBox="1"/>
          <p:nvPr>
            <p:ph idx="1" type="body"/>
          </p:nvPr>
        </p:nvSpPr>
        <p:spPr>
          <a:xfrm>
            <a:off x="173731" y="731525"/>
            <a:ext cx="3771300" cy="37764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None/>
            </a:pPr>
            <a:r>
              <a:rPr lang="zh-CN"/>
              <a:t>The EMDS-6 dataset comprises </a:t>
            </a:r>
            <a:r>
              <a:rPr b="1" i="1" lang="zh-CN">
                <a:solidFill>
                  <a:srgbClr val="FF0000"/>
                </a:solidFill>
              </a:rPr>
              <a:t>1680 images,</a:t>
            </a:r>
            <a:r>
              <a:rPr lang="zh-CN"/>
              <a:t> </a:t>
            </a:r>
            <a:endParaRPr/>
          </a:p>
          <a:p>
            <a:pPr indent="0" lvl="0" marL="0" rtl="0" algn="l">
              <a:lnSpc>
                <a:spcPct val="90000"/>
              </a:lnSpc>
              <a:spcBef>
                <a:spcPts val="1200"/>
              </a:spcBef>
              <a:spcAft>
                <a:spcPts val="0"/>
              </a:spcAft>
              <a:buNone/>
            </a:pPr>
            <a:r>
              <a:rPr lang="zh-CN"/>
              <a:t>featuring </a:t>
            </a:r>
            <a:r>
              <a:rPr b="1" i="1" lang="zh-CN">
                <a:solidFill>
                  <a:srgbClr val="FF0000"/>
                </a:solidFill>
              </a:rPr>
              <a:t>21 distinct classes</a:t>
            </a:r>
            <a:r>
              <a:rPr lang="zh-CN"/>
              <a:t> of original EM images, each class containing </a:t>
            </a:r>
            <a:r>
              <a:rPr b="1" i="1" lang="zh-CN">
                <a:solidFill>
                  <a:srgbClr val="FF0000"/>
                </a:solidFill>
              </a:rPr>
              <a:t>40 images</a:t>
            </a:r>
            <a:r>
              <a:rPr lang="zh-CN"/>
              <a:t>.</a:t>
            </a:r>
            <a:r>
              <a:rPr lang="zh-CN"/>
              <a:t> </a:t>
            </a:r>
            <a:endParaRPr/>
          </a:p>
          <a:p>
            <a:pPr indent="0" lvl="0" marL="0" rtl="0" algn="l">
              <a:lnSpc>
                <a:spcPct val="90000"/>
              </a:lnSpc>
              <a:spcBef>
                <a:spcPts val="1200"/>
              </a:spcBef>
              <a:spcAft>
                <a:spcPts val="1200"/>
              </a:spcAft>
              <a:buNone/>
            </a:pPr>
            <a:r>
              <a:rPr lang="zh-CN"/>
              <a:t>This totals </a:t>
            </a:r>
            <a:r>
              <a:rPr b="1" i="1" lang="zh-CN">
                <a:solidFill>
                  <a:srgbClr val="FF0000"/>
                </a:solidFill>
              </a:rPr>
              <a:t>840 original images</a:t>
            </a:r>
            <a:r>
              <a:rPr lang="zh-CN"/>
              <a:t>, with each accompanied by a corresponding </a:t>
            </a:r>
            <a:r>
              <a:rPr b="1" i="1" lang="zh-CN">
                <a:solidFill>
                  <a:srgbClr val="FF0000"/>
                </a:solidFill>
              </a:rPr>
              <a:t>GT image, also totaling 840</a:t>
            </a:r>
            <a:r>
              <a:rPr lang="zh-CN"/>
              <a:t>.</a:t>
            </a:r>
            <a:endParaRPr sz="1100"/>
          </a:p>
        </p:txBody>
      </p:sp>
      <p:sp>
        <p:nvSpPr>
          <p:cNvPr id="112" name="Google Shape;112;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zh-CN" sz="1100"/>
              <a:t>‹#›</a:t>
            </a:fld>
            <a:endParaRPr sz="1100"/>
          </a:p>
        </p:txBody>
      </p:sp>
      <p:sp>
        <p:nvSpPr>
          <p:cNvPr id="113" name="Google Shape;113;p20"/>
          <p:cNvSpPr txBox="1"/>
          <p:nvPr/>
        </p:nvSpPr>
        <p:spPr>
          <a:xfrm>
            <a:off x="89807" y="4669159"/>
            <a:ext cx="54945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zh-CN" sz="800">
                <a:solidFill>
                  <a:schemeClr val="dk1"/>
                </a:solidFill>
                <a:latin typeface="Arial"/>
                <a:ea typeface="Arial"/>
                <a:cs typeface="Arial"/>
                <a:sym typeface="Arial"/>
              </a:rPr>
              <a:t>Presenter: </a:t>
            </a:r>
            <a:r>
              <a:rPr lang="zh-CN" sz="800">
                <a:solidFill>
                  <a:schemeClr val="dk1"/>
                </a:solidFill>
              </a:rPr>
              <a:t>Ruizhi Xu</a:t>
            </a:r>
            <a:r>
              <a:rPr lang="zh-CN" sz="800">
                <a:solidFill>
                  <a:schemeClr val="dk1"/>
                </a:solidFill>
                <a:latin typeface="Arial"/>
                <a:ea typeface="Arial"/>
                <a:cs typeface="Arial"/>
                <a:sym typeface="Arial"/>
              </a:rPr>
              <a:t> (z</a:t>
            </a:r>
            <a:r>
              <a:rPr lang="zh-CN" sz="800">
                <a:solidFill>
                  <a:schemeClr val="dk1"/>
                </a:solidFill>
              </a:rPr>
              <a:t>5038007</a:t>
            </a:r>
            <a:r>
              <a:rPr lang="zh-CN" sz="800">
                <a:solidFill>
                  <a:schemeClr val="dk1"/>
                </a:solidFill>
                <a:latin typeface="Arial"/>
                <a:ea typeface="Arial"/>
                <a:cs typeface="Arial"/>
                <a:sym typeface="Arial"/>
              </a:rPr>
              <a:t>)</a:t>
            </a:r>
            <a:endParaRPr sz="1100"/>
          </a:p>
        </p:txBody>
      </p:sp>
      <p:pic>
        <p:nvPicPr>
          <p:cNvPr id="114" name="Google Shape;114;p20"/>
          <p:cNvPicPr preferRelativeResize="0"/>
          <p:nvPr/>
        </p:nvPicPr>
        <p:blipFill>
          <a:blip r:embed="rId3">
            <a:alphaModFix/>
          </a:blip>
          <a:stretch>
            <a:fillRect/>
          </a:stretch>
        </p:blipFill>
        <p:spPr>
          <a:xfrm>
            <a:off x="3945031" y="731520"/>
            <a:ext cx="5046568" cy="349895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173736" y="102394"/>
            <a:ext cx="8723400" cy="629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b="1" lang="zh-CN" sz="1600"/>
              <a:t>Data Analysis </a:t>
            </a:r>
            <a:r>
              <a:rPr b="1" lang="zh-CN" sz="1600"/>
              <a:t>– Class Size</a:t>
            </a:r>
            <a:endParaRPr b="1" sz="1600"/>
          </a:p>
        </p:txBody>
      </p:sp>
      <p:sp>
        <p:nvSpPr>
          <p:cNvPr id="120" name="Google Shape;120;p21"/>
          <p:cNvSpPr txBox="1"/>
          <p:nvPr>
            <p:ph idx="1" type="body"/>
          </p:nvPr>
        </p:nvSpPr>
        <p:spPr>
          <a:xfrm>
            <a:off x="173736" y="731520"/>
            <a:ext cx="8723400" cy="37764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1200"/>
              </a:spcAft>
              <a:buNone/>
            </a:pPr>
            <a:r>
              <a:t/>
            </a:r>
            <a:endParaRPr sz="1100"/>
          </a:p>
        </p:txBody>
      </p:sp>
      <p:sp>
        <p:nvSpPr>
          <p:cNvPr id="121" name="Google Shape;121;p2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zh-CN" sz="1100"/>
              <a:t>‹#›</a:t>
            </a:fld>
            <a:endParaRPr sz="1100"/>
          </a:p>
        </p:txBody>
      </p:sp>
      <p:sp>
        <p:nvSpPr>
          <p:cNvPr id="122" name="Google Shape;122;p21"/>
          <p:cNvSpPr txBox="1"/>
          <p:nvPr/>
        </p:nvSpPr>
        <p:spPr>
          <a:xfrm>
            <a:off x="89807" y="4745359"/>
            <a:ext cx="54945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zh-CN" sz="800">
                <a:solidFill>
                  <a:schemeClr val="dk1"/>
                </a:solidFill>
                <a:latin typeface="Arial"/>
                <a:ea typeface="Arial"/>
                <a:cs typeface="Arial"/>
                <a:sym typeface="Arial"/>
              </a:rPr>
              <a:t>Presenter: </a:t>
            </a:r>
            <a:r>
              <a:rPr lang="zh-CN" sz="800">
                <a:solidFill>
                  <a:schemeClr val="dk1"/>
                </a:solidFill>
              </a:rPr>
              <a:t>Ruizhi</a:t>
            </a:r>
            <a:r>
              <a:rPr lang="zh-CN" sz="800">
                <a:solidFill>
                  <a:schemeClr val="dk1"/>
                </a:solidFill>
                <a:latin typeface="Arial"/>
                <a:ea typeface="Arial"/>
                <a:cs typeface="Arial"/>
                <a:sym typeface="Arial"/>
              </a:rPr>
              <a:t> </a:t>
            </a:r>
            <a:r>
              <a:rPr lang="zh-CN" sz="800">
                <a:solidFill>
                  <a:schemeClr val="dk1"/>
                </a:solidFill>
              </a:rPr>
              <a:t>Xu</a:t>
            </a:r>
            <a:r>
              <a:rPr lang="zh-CN" sz="800">
                <a:solidFill>
                  <a:schemeClr val="dk1"/>
                </a:solidFill>
                <a:latin typeface="Arial"/>
                <a:ea typeface="Arial"/>
                <a:cs typeface="Arial"/>
                <a:sym typeface="Arial"/>
              </a:rPr>
              <a:t> (z</a:t>
            </a:r>
            <a:r>
              <a:rPr lang="zh-CN" sz="800">
                <a:solidFill>
                  <a:schemeClr val="dk1"/>
                </a:solidFill>
              </a:rPr>
              <a:t>5038007</a:t>
            </a:r>
            <a:r>
              <a:rPr lang="zh-CN" sz="800">
                <a:solidFill>
                  <a:schemeClr val="dk1"/>
                </a:solidFill>
                <a:latin typeface="Arial"/>
                <a:ea typeface="Arial"/>
                <a:cs typeface="Arial"/>
                <a:sym typeface="Arial"/>
              </a:rPr>
              <a:t>)</a:t>
            </a:r>
            <a:endParaRPr sz="1100"/>
          </a:p>
        </p:txBody>
      </p:sp>
      <p:pic>
        <p:nvPicPr>
          <p:cNvPr id="123" name="Google Shape;123;p21"/>
          <p:cNvPicPr preferRelativeResize="0"/>
          <p:nvPr/>
        </p:nvPicPr>
        <p:blipFill>
          <a:blip r:embed="rId3">
            <a:alphaModFix/>
          </a:blip>
          <a:stretch>
            <a:fillRect/>
          </a:stretch>
        </p:blipFill>
        <p:spPr>
          <a:xfrm>
            <a:off x="0" y="581796"/>
            <a:ext cx="9144003" cy="2062758"/>
          </a:xfrm>
          <a:prstGeom prst="rect">
            <a:avLst/>
          </a:prstGeom>
          <a:noFill/>
          <a:ln>
            <a:noFill/>
          </a:ln>
        </p:spPr>
      </p:pic>
      <p:pic>
        <p:nvPicPr>
          <p:cNvPr id="124" name="Google Shape;124;p21"/>
          <p:cNvPicPr preferRelativeResize="0"/>
          <p:nvPr/>
        </p:nvPicPr>
        <p:blipFill>
          <a:blip r:embed="rId4">
            <a:alphaModFix/>
          </a:blip>
          <a:stretch>
            <a:fillRect/>
          </a:stretch>
        </p:blipFill>
        <p:spPr>
          <a:xfrm>
            <a:off x="0" y="2647961"/>
            <a:ext cx="9144003" cy="1888629"/>
          </a:xfrm>
          <a:prstGeom prst="rect">
            <a:avLst/>
          </a:prstGeom>
          <a:noFill/>
          <a:ln>
            <a:noFill/>
          </a:ln>
        </p:spPr>
      </p:pic>
      <p:pic>
        <p:nvPicPr>
          <p:cNvPr id="125" name="Google Shape;125;p21"/>
          <p:cNvPicPr preferRelativeResize="0"/>
          <p:nvPr/>
        </p:nvPicPr>
        <p:blipFill>
          <a:blip r:embed="rId5">
            <a:alphaModFix/>
          </a:blip>
          <a:stretch>
            <a:fillRect/>
          </a:stretch>
        </p:blipFill>
        <p:spPr>
          <a:xfrm>
            <a:off x="0" y="4507925"/>
            <a:ext cx="9144003" cy="192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2"/>
          <p:cNvSpPr txBox="1"/>
          <p:nvPr>
            <p:ph type="title"/>
          </p:nvPr>
        </p:nvSpPr>
        <p:spPr>
          <a:xfrm>
            <a:off x="173736" y="102394"/>
            <a:ext cx="8723400" cy="629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b="1" lang="zh-CN" sz="1600"/>
              <a:t>Data Analysis – Spatial Heatmap</a:t>
            </a:r>
            <a:endParaRPr b="1" sz="1600"/>
          </a:p>
        </p:txBody>
      </p:sp>
      <p:sp>
        <p:nvSpPr>
          <p:cNvPr id="131" name="Google Shape;131;p22"/>
          <p:cNvSpPr txBox="1"/>
          <p:nvPr>
            <p:ph idx="1" type="body"/>
          </p:nvPr>
        </p:nvSpPr>
        <p:spPr>
          <a:xfrm>
            <a:off x="173736" y="731520"/>
            <a:ext cx="8723400" cy="37764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1200"/>
              </a:spcAft>
              <a:buNone/>
            </a:pPr>
            <a:r>
              <a:t/>
            </a:r>
            <a:endParaRPr sz="1100"/>
          </a:p>
        </p:txBody>
      </p:sp>
      <p:sp>
        <p:nvSpPr>
          <p:cNvPr id="132" name="Google Shape;132;p2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zh-CN" sz="1100"/>
              <a:t>‹#›</a:t>
            </a:fld>
            <a:endParaRPr sz="1100"/>
          </a:p>
        </p:txBody>
      </p:sp>
      <p:pic>
        <p:nvPicPr>
          <p:cNvPr id="133" name="Google Shape;133;p22"/>
          <p:cNvPicPr preferRelativeResize="0"/>
          <p:nvPr/>
        </p:nvPicPr>
        <p:blipFill>
          <a:blip r:embed="rId3">
            <a:alphaModFix/>
          </a:blip>
          <a:stretch>
            <a:fillRect/>
          </a:stretch>
        </p:blipFill>
        <p:spPr>
          <a:xfrm>
            <a:off x="120250" y="538775"/>
            <a:ext cx="8903526" cy="3969150"/>
          </a:xfrm>
          <a:prstGeom prst="rect">
            <a:avLst/>
          </a:prstGeom>
          <a:noFill/>
          <a:ln>
            <a:noFill/>
          </a:ln>
        </p:spPr>
      </p:pic>
      <p:sp>
        <p:nvSpPr>
          <p:cNvPr id="134" name="Google Shape;134;p22"/>
          <p:cNvSpPr txBox="1"/>
          <p:nvPr/>
        </p:nvSpPr>
        <p:spPr>
          <a:xfrm>
            <a:off x="89807" y="4669159"/>
            <a:ext cx="54945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zh-CN" sz="800">
                <a:solidFill>
                  <a:schemeClr val="dk1"/>
                </a:solidFill>
                <a:latin typeface="Arial"/>
                <a:ea typeface="Arial"/>
                <a:cs typeface="Arial"/>
                <a:sym typeface="Arial"/>
              </a:rPr>
              <a:t>Presenter: </a:t>
            </a:r>
            <a:r>
              <a:rPr lang="zh-CN" sz="800">
                <a:solidFill>
                  <a:schemeClr val="dk1"/>
                </a:solidFill>
              </a:rPr>
              <a:t>Ruizhi Xu </a:t>
            </a:r>
            <a:r>
              <a:rPr lang="zh-CN" sz="800">
                <a:solidFill>
                  <a:schemeClr val="dk1"/>
                </a:solidFill>
                <a:latin typeface="Arial"/>
                <a:ea typeface="Arial"/>
                <a:cs typeface="Arial"/>
                <a:sym typeface="Arial"/>
              </a:rPr>
              <a:t>(z</a:t>
            </a:r>
            <a:r>
              <a:rPr lang="zh-CN" sz="800">
                <a:solidFill>
                  <a:schemeClr val="dk1"/>
                </a:solidFill>
              </a:rPr>
              <a:t>5038007</a:t>
            </a:r>
            <a:r>
              <a:rPr lang="zh-CN" sz="800">
                <a:solidFill>
                  <a:schemeClr val="dk1"/>
                </a:solidFill>
                <a:latin typeface="Arial"/>
                <a:ea typeface="Arial"/>
                <a:cs typeface="Arial"/>
                <a:sym typeface="Arial"/>
              </a:rPr>
              <a:t>)</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3"/>
          <p:cNvSpPr txBox="1"/>
          <p:nvPr>
            <p:ph type="title"/>
          </p:nvPr>
        </p:nvSpPr>
        <p:spPr>
          <a:xfrm>
            <a:off x="173736" y="102394"/>
            <a:ext cx="8723400" cy="629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b="1" lang="zh-CN" sz="1600"/>
              <a:t>Literature Review - Data Augmentation</a:t>
            </a:r>
            <a:endParaRPr b="1" sz="1600"/>
          </a:p>
        </p:txBody>
      </p:sp>
      <p:sp>
        <p:nvSpPr>
          <p:cNvPr id="140" name="Google Shape;140;p23"/>
          <p:cNvSpPr txBox="1"/>
          <p:nvPr>
            <p:ph idx="1" type="body"/>
          </p:nvPr>
        </p:nvSpPr>
        <p:spPr>
          <a:xfrm>
            <a:off x="173725" y="650900"/>
            <a:ext cx="5033400" cy="30732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1200"/>
              </a:spcAft>
              <a:buNone/>
            </a:pPr>
            <a:r>
              <a:rPr lang="zh-CN"/>
              <a:t>This study looks at the various data augmentation techniques that can be applied to Deep Learning models. It provides background on how these </a:t>
            </a:r>
            <a:r>
              <a:rPr lang="zh-CN"/>
              <a:t>techniques</a:t>
            </a:r>
            <a:r>
              <a:rPr lang="zh-CN"/>
              <a:t> can improve model performance and the disadvantages/limitations of each technique.</a:t>
            </a:r>
            <a:endParaRPr/>
          </a:p>
        </p:txBody>
      </p:sp>
      <p:sp>
        <p:nvSpPr>
          <p:cNvPr id="141" name="Google Shape;141;p2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zh-CN" sz="1100"/>
              <a:t>‹#›</a:t>
            </a:fld>
            <a:endParaRPr sz="1100"/>
          </a:p>
        </p:txBody>
      </p:sp>
      <p:sp>
        <p:nvSpPr>
          <p:cNvPr id="142" name="Google Shape;142;p23"/>
          <p:cNvSpPr txBox="1"/>
          <p:nvPr/>
        </p:nvSpPr>
        <p:spPr>
          <a:xfrm>
            <a:off x="89807" y="4669159"/>
            <a:ext cx="54945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zh-CN" sz="800">
                <a:solidFill>
                  <a:schemeClr val="dk1"/>
                </a:solidFill>
                <a:latin typeface="Arial"/>
                <a:ea typeface="Arial"/>
                <a:cs typeface="Arial"/>
                <a:sym typeface="Arial"/>
              </a:rPr>
              <a:t>Presenter: </a:t>
            </a:r>
            <a:r>
              <a:rPr lang="zh-CN" sz="800">
                <a:solidFill>
                  <a:schemeClr val="dk1"/>
                </a:solidFill>
              </a:rPr>
              <a:t>Raymond Hua </a:t>
            </a:r>
            <a:r>
              <a:rPr lang="zh-CN" sz="800">
                <a:solidFill>
                  <a:schemeClr val="dk1"/>
                </a:solidFill>
                <a:latin typeface="Arial"/>
                <a:ea typeface="Arial"/>
                <a:cs typeface="Arial"/>
                <a:sym typeface="Arial"/>
              </a:rPr>
              <a:t>(z</a:t>
            </a:r>
            <a:r>
              <a:rPr lang="zh-CN" sz="800">
                <a:solidFill>
                  <a:schemeClr val="dk1"/>
                </a:solidFill>
              </a:rPr>
              <a:t>5214828</a:t>
            </a:r>
            <a:r>
              <a:rPr lang="zh-CN" sz="800">
                <a:solidFill>
                  <a:schemeClr val="dk1"/>
                </a:solidFill>
                <a:latin typeface="Arial"/>
                <a:ea typeface="Arial"/>
                <a:cs typeface="Arial"/>
                <a:sym typeface="Arial"/>
              </a:rPr>
              <a:t>)</a:t>
            </a:r>
            <a:endParaRPr sz="1100"/>
          </a:p>
        </p:txBody>
      </p:sp>
      <p:pic>
        <p:nvPicPr>
          <p:cNvPr id="143" name="Google Shape;143;p23"/>
          <p:cNvPicPr preferRelativeResize="0"/>
          <p:nvPr/>
        </p:nvPicPr>
        <p:blipFill>
          <a:blip r:embed="rId3">
            <a:alphaModFix/>
          </a:blip>
          <a:stretch>
            <a:fillRect/>
          </a:stretch>
        </p:blipFill>
        <p:spPr>
          <a:xfrm>
            <a:off x="5207225" y="160150"/>
            <a:ext cx="3873526" cy="3676400"/>
          </a:xfrm>
          <a:prstGeom prst="rect">
            <a:avLst/>
          </a:prstGeom>
          <a:noFill/>
          <a:ln>
            <a:noFill/>
          </a:ln>
        </p:spPr>
      </p:pic>
      <p:pic>
        <p:nvPicPr>
          <p:cNvPr id="144" name="Google Shape;144;p23"/>
          <p:cNvPicPr preferRelativeResize="0"/>
          <p:nvPr/>
        </p:nvPicPr>
        <p:blipFill>
          <a:blip r:embed="rId4">
            <a:alphaModFix/>
          </a:blip>
          <a:stretch>
            <a:fillRect/>
          </a:stretch>
        </p:blipFill>
        <p:spPr>
          <a:xfrm>
            <a:off x="436453" y="1289975"/>
            <a:ext cx="4201125" cy="3193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